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88825" cy="6858000"/>
  <p:notesSz cx="6858000" cy="9144000"/>
  <p:embeddedFontLst>
    <p:embeddedFont>
      <p:font typeface="Calibri" panose="020F0502020204030204" pitchFamily="34" charset="0"/>
      <p:regular r:id="rId23"/>
      <p:bold r:id="rId24"/>
      <p:italic r:id="rId25"/>
      <p:boldItalic r:id="rId26"/>
    </p:embeddedFont>
    <p:embeddedFont>
      <p:font typeface="Century Gothic" panose="020B050202020202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96">
          <p15:clr>
            <a:srgbClr val="A4A3A4"/>
          </p15:clr>
        </p15:guide>
        <p15:guide id="2" pos="143">
          <p15:clr>
            <a:srgbClr val="A4A3A4"/>
          </p15:clr>
        </p15:guide>
        <p15:guide id="3" pos="7535">
          <p15:clr>
            <a:srgbClr val="A4A3A4"/>
          </p15:clr>
        </p15:guide>
        <p15:guide id="4" orient="horz" pos="3984">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hNl8g60xsclDdXRJu7cUjT+B0Od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756" y="108"/>
      </p:cViewPr>
      <p:guideLst>
        <p:guide orient="horz" pos="696"/>
        <p:guide pos="143"/>
        <p:guide pos="7535"/>
        <p:guide orient="horz" pos="398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6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 name="Google Shape;71;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National Aeronautics and Space Administration</a:t>
            </a:r>
            <a:endParaRPr/>
          </a:p>
        </p:txBody>
      </p:sp>
      <p:sp>
        <p:nvSpPr>
          <p:cNvPr id="72" name="Google Shape;72;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3" name="Google Shape;14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 name="Google Shape;14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1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0" name="Google Shape;16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0" name="Google Shape;200;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9" name="Google Shape;79;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7" name="Google Shape;207;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3" name="Google Shape;9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4" name="Google Shape;124;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 name="Google Shape;125;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5" name="Google Shape;13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2"/>
        <p:cNvGrpSpPr/>
        <p:nvPr/>
      </p:nvGrpSpPr>
      <p:grpSpPr>
        <a:xfrm>
          <a:off x="0" y="0"/>
          <a:ext cx="0" cy="0"/>
          <a:chOff x="0" y="0"/>
          <a:chExt cx="0" cy="0"/>
        </a:xfrm>
      </p:grpSpPr>
      <p:pic>
        <p:nvPicPr>
          <p:cNvPr id="13" name="Google Shape;13;p22"/>
          <p:cNvPicPr preferRelativeResize="0"/>
          <p:nvPr/>
        </p:nvPicPr>
        <p:blipFill rotWithShape="1">
          <a:blip r:embed="rId2">
            <a:alphaModFix/>
          </a:blip>
          <a:srcRect l="8758" t="63329" r="8769" b="5507"/>
          <a:stretch/>
        </p:blipFill>
        <p:spPr>
          <a:xfrm>
            <a:off x="-1652" y="-1"/>
            <a:ext cx="12190477" cy="4606401"/>
          </a:xfrm>
          <a:prstGeom prst="rect">
            <a:avLst/>
          </a:prstGeom>
          <a:noFill/>
          <a:ln>
            <a:noFill/>
          </a:ln>
        </p:spPr>
      </p:pic>
      <p:sp>
        <p:nvSpPr>
          <p:cNvPr id="14" name="Google Shape;14;p22"/>
          <p:cNvSpPr txBox="1">
            <a:spLocks noGrp="1"/>
          </p:cNvSpPr>
          <p:nvPr>
            <p:ph type="ctrTitle"/>
          </p:nvPr>
        </p:nvSpPr>
        <p:spPr>
          <a:xfrm>
            <a:off x="1869242" y="4809507"/>
            <a:ext cx="9597290" cy="730682"/>
          </a:xfrm>
          <a:prstGeom prst="rect">
            <a:avLst/>
          </a:prstGeom>
          <a:noFill/>
          <a:ln>
            <a:noFill/>
          </a:ln>
        </p:spPr>
        <p:txBody>
          <a:bodyPr spcFirstLastPara="1" wrap="square" lIns="121875" tIns="60925" rIns="121875" bIns="60925" anchor="ctr" anchorCtr="0">
            <a:normAutofit/>
          </a:bodyPr>
          <a:lstStyle>
            <a:lvl1pPr lvl="0" algn="l">
              <a:lnSpc>
                <a:spcPct val="120000"/>
              </a:lnSpc>
              <a:spcBef>
                <a:spcPts val="0"/>
              </a:spcBef>
              <a:spcAft>
                <a:spcPts val="0"/>
              </a:spcAft>
              <a:buClr>
                <a:schemeClr val="dk1"/>
              </a:buClr>
              <a:buSzPts val="3200"/>
              <a:buFont typeface="Century Gothic"/>
              <a:buNone/>
              <a:defRPr sz="3200">
                <a:latin typeface="Century Gothic"/>
                <a:ea typeface="Century Gothic"/>
                <a:cs typeface="Century Gothic"/>
                <a:sym typeface="Century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15" name="Google Shape;15;p22"/>
          <p:cNvPicPr preferRelativeResize="0"/>
          <p:nvPr/>
        </p:nvPicPr>
        <p:blipFill rotWithShape="1">
          <a:blip r:embed="rId3">
            <a:alphaModFix/>
          </a:blip>
          <a:srcRect/>
          <a:stretch/>
        </p:blipFill>
        <p:spPr>
          <a:xfrm>
            <a:off x="147350" y="4923727"/>
            <a:ext cx="1573874" cy="1573874"/>
          </a:xfrm>
          <a:prstGeom prst="rect">
            <a:avLst/>
          </a:prstGeom>
          <a:noFill/>
          <a:ln>
            <a:noFill/>
          </a:ln>
        </p:spPr>
      </p:pic>
      <p:sp>
        <p:nvSpPr>
          <p:cNvPr id="16" name="Google Shape;16;p22"/>
          <p:cNvSpPr txBox="1">
            <a:spLocks noGrp="1"/>
          </p:cNvSpPr>
          <p:nvPr>
            <p:ph type="body" idx="1"/>
          </p:nvPr>
        </p:nvSpPr>
        <p:spPr>
          <a:xfrm>
            <a:off x="1868574" y="5636267"/>
            <a:ext cx="9598611" cy="439738"/>
          </a:xfrm>
          <a:prstGeom prst="rect">
            <a:avLst/>
          </a:prstGeom>
          <a:noFill/>
          <a:ln>
            <a:noFill/>
          </a:ln>
        </p:spPr>
        <p:txBody>
          <a:bodyPr spcFirstLastPara="1" wrap="square" lIns="0" tIns="60925" rIns="121875" bIns="60925" anchor="ctr" anchorCtr="0">
            <a:noAutofit/>
          </a:bodyPr>
          <a:lstStyle>
            <a:lvl1pPr marL="457200" lvl="0" indent="-228600" algn="l">
              <a:spcBef>
                <a:spcPts val="800"/>
              </a:spcBef>
              <a:spcAft>
                <a:spcPts val="0"/>
              </a:spcAft>
              <a:buClr>
                <a:schemeClr val="dk1"/>
              </a:buClr>
              <a:buSzPts val="2000"/>
              <a:buFont typeface="Century Gothic"/>
              <a:buNone/>
              <a:defRPr sz="2000">
                <a:latin typeface="Century Gothic"/>
                <a:ea typeface="Century Gothic"/>
                <a:cs typeface="Century Gothic"/>
                <a:sym typeface="Century Gothic"/>
              </a:defRPr>
            </a:lvl1pPr>
            <a:lvl2pPr marL="914400" lvl="1" indent="-228600" algn="l">
              <a:spcBef>
                <a:spcPts val="400"/>
              </a:spcBef>
              <a:spcAft>
                <a:spcPts val="0"/>
              </a:spcAft>
              <a:buClr>
                <a:schemeClr val="dk1"/>
              </a:buClr>
              <a:buSzPts val="1600"/>
              <a:buFont typeface="Century Gothic"/>
              <a:buNone/>
              <a:defRPr sz="1600">
                <a:latin typeface="Century Gothic"/>
                <a:ea typeface="Century Gothic"/>
                <a:cs typeface="Century Gothic"/>
                <a:sym typeface="Century Gothic"/>
              </a:defRPr>
            </a:lvl2pPr>
            <a:lvl3pPr marL="1371600" lvl="2" indent="-228600" algn="l">
              <a:spcBef>
                <a:spcPts val="400"/>
              </a:spcBef>
              <a:spcAft>
                <a:spcPts val="0"/>
              </a:spcAft>
              <a:buClr>
                <a:schemeClr val="dk1"/>
              </a:buClr>
              <a:buSzPts val="1600"/>
              <a:buFont typeface="Century Gothic"/>
              <a:buNone/>
              <a:defRPr sz="1600">
                <a:latin typeface="Century Gothic"/>
                <a:ea typeface="Century Gothic"/>
                <a:cs typeface="Century Gothic"/>
                <a:sym typeface="Century Gothic"/>
              </a:defRPr>
            </a:lvl3pPr>
            <a:lvl4pPr marL="1828800" lvl="3" indent="-228600" algn="l">
              <a:spcBef>
                <a:spcPts val="400"/>
              </a:spcBef>
              <a:spcAft>
                <a:spcPts val="0"/>
              </a:spcAft>
              <a:buClr>
                <a:schemeClr val="dk1"/>
              </a:buClr>
              <a:buSzPts val="1600"/>
              <a:buFont typeface="Century Gothic"/>
              <a:buNone/>
              <a:defRPr sz="1600">
                <a:latin typeface="Century Gothic"/>
                <a:ea typeface="Century Gothic"/>
                <a:cs typeface="Century Gothic"/>
                <a:sym typeface="Century Gothic"/>
              </a:defRPr>
            </a:lvl4pPr>
            <a:lvl5pPr marL="2286000" lvl="4" indent="-228600" algn="l">
              <a:spcBef>
                <a:spcPts val="400"/>
              </a:spcBef>
              <a:spcAft>
                <a:spcPts val="0"/>
              </a:spcAft>
              <a:buClr>
                <a:schemeClr val="dk1"/>
              </a:buClr>
              <a:buSzPts val="1600"/>
              <a:buFont typeface="Century Gothic"/>
              <a:buNone/>
              <a:defRPr sz="1600">
                <a:latin typeface="Century Gothic"/>
                <a:ea typeface="Century Gothic"/>
                <a:cs typeface="Century Gothic"/>
                <a:sym typeface="Century Gothic"/>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7" name="Google Shape;17;p22"/>
          <p:cNvSpPr txBox="1">
            <a:spLocks noGrp="1"/>
          </p:cNvSpPr>
          <p:nvPr>
            <p:ph type="body" idx="2"/>
          </p:nvPr>
        </p:nvSpPr>
        <p:spPr>
          <a:xfrm>
            <a:off x="1868574" y="6172083"/>
            <a:ext cx="9598611" cy="439738"/>
          </a:xfrm>
          <a:prstGeom prst="rect">
            <a:avLst/>
          </a:prstGeom>
          <a:noFill/>
          <a:ln>
            <a:noFill/>
          </a:ln>
        </p:spPr>
        <p:txBody>
          <a:bodyPr spcFirstLastPara="1" wrap="square" lIns="0" tIns="60925" rIns="121875" bIns="60925" anchor="ctr" anchorCtr="0">
            <a:noAutofit/>
          </a:bodyPr>
          <a:lstStyle>
            <a:lvl1pPr marL="457200" lvl="0" indent="-228600" algn="l">
              <a:spcBef>
                <a:spcPts val="800"/>
              </a:spcBef>
              <a:spcAft>
                <a:spcPts val="0"/>
              </a:spcAft>
              <a:buClr>
                <a:schemeClr val="dk1"/>
              </a:buClr>
              <a:buSzPts val="2000"/>
              <a:buFont typeface="Century Gothic"/>
              <a:buNone/>
              <a:defRPr sz="2000">
                <a:latin typeface="Century Gothic"/>
                <a:ea typeface="Century Gothic"/>
                <a:cs typeface="Century Gothic"/>
                <a:sym typeface="Century Gothic"/>
              </a:defRPr>
            </a:lvl1pPr>
            <a:lvl2pPr marL="914400" lvl="1" indent="-228600" algn="l">
              <a:spcBef>
                <a:spcPts val="400"/>
              </a:spcBef>
              <a:spcAft>
                <a:spcPts val="0"/>
              </a:spcAft>
              <a:buClr>
                <a:schemeClr val="dk1"/>
              </a:buClr>
              <a:buSzPts val="1600"/>
              <a:buFont typeface="Century Gothic"/>
              <a:buNone/>
              <a:defRPr sz="1600">
                <a:latin typeface="Century Gothic"/>
                <a:ea typeface="Century Gothic"/>
                <a:cs typeface="Century Gothic"/>
                <a:sym typeface="Century Gothic"/>
              </a:defRPr>
            </a:lvl2pPr>
            <a:lvl3pPr marL="1371600" lvl="2" indent="-228600" algn="l">
              <a:spcBef>
                <a:spcPts val="400"/>
              </a:spcBef>
              <a:spcAft>
                <a:spcPts val="0"/>
              </a:spcAft>
              <a:buClr>
                <a:schemeClr val="dk1"/>
              </a:buClr>
              <a:buSzPts val="1600"/>
              <a:buFont typeface="Century Gothic"/>
              <a:buNone/>
              <a:defRPr sz="1600">
                <a:latin typeface="Century Gothic"/>
                <a:ea typeface="Century Gothic"/>
                <a:cs typeface="Century Gothic"/>
                <a:sym typeface="Century Gothic"/>
              </a:defRPr>
            </a:lvl3pPr>
            <a:lvl4pPr marL="1828800" lvl="3" indent="-228600" algn="l">
              <a:spcBef>
                <a:spcPts val="400"/>
              </a:spcBef>
              <a:spcAft>
                <a:spcPts val="0"/>
              </a:spcAft>
              <a:buClr>
                <a:schemeClr val="dk1"/>
              </a:buClr>
              <a:buSzPts val="1600"/>
              <a:buFont typeface="Century Gothic"/>
              <a:buNone/>
              <a:defRPr sz="1600">
                <a:latin typeface="Century Gothic"/>
                <a:ea typeface="Century Gothic"/>
                <a:cs typeface="Century Gothic"/>
                <a:sym typeface="Century Gothic"/>
              </a:defRPr>
            </a:lvl4pPr>
            <a:lvl5pPr marL="2286000" lvl="4" indent="-228600" algn="l">
              <a:spcBef>
                <a:spcPts val="400"/>
              </a:spcBef>
              <a:spcAft>
                <a:spcPts val="0"/>
              </a:spcAft>
              <a:buClr>
                <a:schemeClr val="dk1"/>
              </a:buClr>
              <a:buSzPts val="1600"/>
              <a:buFont typeface="Century Gothic"/>
              <a:buNone/>
              <a:defRPr sz="1600">
                <a:latin typeface="Century Gothic"/>
                <a:ea typeface="Century Gothic"/>
                <a:cs typeface="Century Gothic"/>
                <a:sym typeface="Century Gothic"/>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cxnSp>
        <p:nvCxnSpPr>
          <p:cNvPr id="18" name="Google Shape;18;p22"/>
          <p:cNvCxnSpPr/>
          <p:nvPr/>
        </p:nvCxnSpPr>
        <p:spPr>
          <a:xfrm>
            <a:off x="-64" y="4606401"/>
            <a:ext cx="12188952" cy="0"/>
          </a:xfrm>
          <a:prstGeom prst="straightConnector1">
            <a:avLst/>
          </a:prstGeom>
          <a:noFill/>
          <a:ln w="25400" cap="flat" cmpd="sng">
            <a:solidFill>
              <a:schemeClr val="dk1"/>
            </a:solidFill>
            <a:prstDash val="solid"/>
            <a:round/>
            <a:headEnd type="none" w="sm" len="sm"/>
            <a:tailEnd type="none" w="sm" len="sm"/>
          </a:ln>
        </p:spPr>
      </p:cxnSp>
      <p:pic>
        <p:nvPicPr>
          <p:cNvPr id="19" name="Google Shape;19;p22" descr="NASA insigniaCMYK"/>
          <p:cNvPicPr preferRelativeResize="0"/>
          <p:nvPr/>
        </p:nvPicPr>
        <p:blipFill rotWithShape="1">
          <a:blip r:embed="rId4">
            <a:alphaModFix/>
          </a:blip>
          <a:srcRect/>
          <a:stretch/>
        </p:blipFill>
        <p:spPr>
          <a:xfrm>
            <a:off x="11027470" y="76200"/>
            <a:ext cx="951111" cy="761736"/>
          </a:xfrm>
          <a:prstGeom prst="rect">
            <a:avLst/>
          </a:prstGeom>
          <a:noFill/>
          <a:ln>
            <a:noFill/>
          </a:ln>
        </p:spPr>
      </p:pic>
      <p:sp>
        <p:nvSpPr>
          <p:cNvPr id="20" name="Google Shape;20;p22"/>
          <p:cNvSpPr/>
          <p:nvPr/>
        </p:nvSpPr>
        <p:spPr>
          <a:xfrm>
            <a:off x="147350" y="304800"/>
            <a:ext cx="2975262" cy="304800"/>
          </a:xfrm>
          <a:prstGeom prst="rect">
            <a:avLst/>
          </a:prstGeom>
          <a:solidFill>
            <a:srgbClr val="721E1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Century Gothic"/>
              <a:ea typeface="Century Gothic"/>
              <a:cs typeface="Century Gothic"/>
              <a:sym typeface="Century Gothic"/>
            </a:endParaRPr>
          </a:p>
        </p:txBody>
      </p:sp>
      <p:sp>
        <p:nvSpPr>
          <p:cNvPr id="21" name="Google Shape;21;p22"/>
          <p:cNvSpPr txBox="1"/>
          <p:nvPr/>
        </p:nvSpPr>
        <p:spPr>
          <a:xfrm>
            <a:off x="147350" y="318580"/>
            <a:ext cx="3295938" cy="276977"/>
          </a:xfrm>
          <a:prstGeom prst="rect">
            <a:avLst/>
          </a:prstGeom>
          <a:noFill/>
          <a:ln>
            <a:noFill/>
          </a:ln>
          <a:effectLst>
            <a:outerShdw blurRad="50800" dist="38100" dir="2700000" algn="tl" rotWithShape="0">
              <a:srgbClr val="000000">
                <a:alpha val="40000"/>
              </a:srgbClr>
            </a:outerShdw>
          </a:effectLst>
        </p:spPr>
        <p:txBody>
          <a:bodyPr spcFirstLastPara="1" wrap="square" lIns="121875" tIns="60925" rIns="121875" bIns="60925" anchor="t" anchorCtr="0">
            <a:spAutoFit/>
          </a:bodyPr>
          <a:lstStyle/>
          <a:p>
            <a:pPr marL="0" marR="0" lvl="0" indent="0" algn="l" rtl="0">
              <a:spcBef>
                <a:spcPts val="0"/>
              </a:spcBef>
              <a:spcAft>
                <a:spcPts val="0"/>
              </a:spcAft>
              <a:buNone/>
            </a:pPr>
            <a:r>
              <a:rPr lang="en-US" sz="1000" b="0" i="0" u="none" strike="noStrike" cap="none">
                <a:solidFill>
                  <a:schemeClr val="lt1"/>
                </a:solidFill>
                <a:latin typeface="Arial"/>
                <a:ea typeface="Arial"/>
                <a:cs typeface="Arial"/>
                <a:sym typeface="Arial"/>
              </a:rPr>
              <a:t>National Aeronautics and Space Administration</a:t>
            </a:r>
            <a:endParaRPr sz="10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asic Content">
  <p:cSld name="Basic Content">
    <p:spTree>
      <p:nvGrpSpPr>
        <p:cNvPr id="1" name="Shape 22"/>
        <p:cNvGrpSpPr/>
        <p:nvPr/>
      </p:nvGrpSpPr>
      <p:grpSpPr>
        <a:xfrm>
          <a:off x="0" y="0"/>
          <a:ext cx="0" cy="0"/>
          <a:chOff x="0" y="0"/>
          <a:chExt cx="0" cy="0"/>
        </a:xfrm>
      </p:grpSpPr>
      <p:sp>
        <p:nvSpPr>
          <p:cNvPr id="23" name="Google Shape;23;p23"/>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Clr>
                <a:schemeClr val="dk1"/>
              </a:buClr>
              <a:buSzPts val="2800"/>
              <a:buFont typeface="Century Gothic"/>
              <a:buNone/>
              <a:defRPr sz="28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23"/>
          <p:cNvSpPr txBox="1">
            <a:spLocks noGrp="1"/>
          </p:cNvSpPr>
          <p:nvPr>
            <p:ph type="body" idx="1"/>
          </p:nvPr>
        </p:nvSpPr>
        <p:spPr>
          <a:xfrm>
            <a:off x="242252" y="1130283"/>
            <a:ext cx="11704320" cy="5041917"/>
          </a:xfrm>
          <a:prstGeom prst="rect">
            <a:avLst/>
          </a:prstGeom>
          <a:noFill/>
          <a:ln>
            <a:noFill/>
          </a:ln>
        </p:spPr>
        <p:txBody>
          <a:bodyPr spcFirstLastPara="1" wrap="square" lIns="0" tIns="60925" rIns="121875" bIns="60925" anchor="t" anchorCtr="0">
            <a:normAutofit/>
          </a:bodyPr>
          <a:lstStyle>
            <a:lvl1pPr marL="457200" lvl="0" indent="-381000" algn="l">
              <a:spcBef>
                <a:spcPts val="800"/>
              </a:spcBef>
              <a:spcAft>
                <a:spcPts val="0"/>
              </a:spcAft>
              <a:buClr>
                <a:schemeClr val="dk1"/>
              </a:buClr>
              <a:buSzPts val="2400"/>
              <a:buChar char="•"/>
              <a:defRPr sz="2400"/>
            </a:lvl1pPr>
            <a:lvl2pPr marL="914400" lvl="1" indent="-381000" algn="l">
              <a:spcBef>
                <a:spcPts val="40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sz="2400"/>
            </a:lvl3pPr>
            <a:lvl4pPr marL="1828800" lvl="3" indent="-381000" algn="l">
              <a:spcBef>
                <a:spcPts val="400"/>
              </a:spcBef>
              <a:spcAft>
                <a:spcPts val="0"/>
              </a:spcAft>
              <a:buClr>
                <a:schemeClr val="dk1"/>
              </a:buClr>
              <a:buSzPts val="2400"/>
              <a:buChar char="–"/>
              <a:defRPr sz="2400"/>
            </a:lvl4pPr>
            <a:lvl5pPr marL="2286000" lvl="4" indent="-381000" algn="l">
              <a:spcBef>
                <a:spcPts val="400"/>
              </a:spcBef>
              <a:spcAft>
                <a:spcPts val="0"/>
              </a:spcAft>
              <a:buClr>
                <a:schemeClr val="dk1"/>
              </a:buClr>
              <a:buSzPts val="2400"/>
              <a:buChar char="»"/>
              <a:defRPr sz="24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5" name="Google Shape;25;p23"/>
          <p:cNvSpPr txBox="1"/>
          <p:nvPr/>
        </p:nvSpPr>
        <p:spPr>
          <a:xfrm>
            <a:off x="242252" y="6493931"/>
            <a:ext cx="3923203" cy="276977"/>
          </a:xfrm>
          <a:prstGeom prst="rect">
            <a:avLst/>
          </a:prstGeom>
          <a:noFill/>
          <a:ln>
            <a:noFill/>
          </a:ln>
        </p:spPr>
        <p:txBody>
          <a:bodyPr spcFirstLastPara="1" wrap="square" lIns="121875" tIns="60925" rIns="121875" bIns="60925" anchor="t" anchorCtr="0">
            <a:spAutoFit/>
          </a:bodyPr>
          <a:lstStyle/>
          <a:p>
            <a:pPr marL="0" marR="0" lvl="0" indent="0" algn="l" rtl="0">
              <a:spcBef>
                <a:spcPts val="0"/>
              </a:spcBef>
              <a:spcAft>
                <a:spcPts val="0"/>
              </a:spcAft>
              <a:buNone/>
            </a:pPr>
            <a:r>
              <a:rPr lang="en-US" sz="1000" b="0" i="0" u="none" strike="noStrike" cap="none">
                <a:solidFill>
                  <a:schemeClr val="dk1"/>
                </a:solidFill>
                <a:latin typeface="Century Gothic"/>
                <a:ea typeface="Century Gothic"/>
                <a:cs typeface="Century Gothic"/>
                <a:sym typeface="Century Gothic"/>
              </a:rPr>
              <a:t>NASA’s Applied Remote Sensing Training Program</a:t>
            </a:r>
            <a:endParaRPr sz="1000" b="0" i="0" u="none" strike="noStrike" cap="none">
              <a:solidFill>
                <a:schemeClr val="dk1"/>
              </a:solidFill>
              <a:latin typeface="Century Gothic"/>
              <a:ea typeface="Century Gothic"/>
              <a:cs typeface="Century Gothic"/>
              <a:sym typeface="Century Gothic"/>
            </a:endParaRPr>
          </a:p>
        </p:txBody>
      </p:sp>
      <p:sp>
        <p:nvSpPr>
          <p:cNvPr id="26" name="Google Shape;26;p23"/>
          <p:cNvSpPr txBox="1"/>
          <p:nvPr/>
        </p:nvSpPr>
        <p:spPr>
          <a:xfrm>
            <a:off x="10779744" y="6493931"/>
            <a:ext cx="689755" cy="276977"/>
          </a:xfrm>
          <a:prstGeom prst="rect">
            <a:avLst/>
          </a:prstGeom>
          <a:noFill/>
          <a:ln>
            <a:noFill/>
          </a:ln>
        </p:spPr>
        <p:txBody>
          <a:bodyPr spcFirstLastPara="1" wrap="square" lIns="121875" tIns="60925" rIns="121875" bIns="60925" anchor="t" anchorCtr="0">
            <a:spAutoFit/>
          </a:bodyPr>
          <a:lstStyle/>
          <a:p>
            <a:pPr marL="0" marR="0" lvl="0" indent="0" algn="r" rtl="0">
              <a:spcBef>
                <a:spcPts val="0"/>
              </a:spcBef>
              <a:spcAft>
                <a:spcPts val="0"/>
              </a:spcAft>
              <a:buNone/>
            </a:pPr>
            <a:fld id="{00000000-1234-1234-1234-123412341234}" type="slidenum">
              <a:rPr lang="en-US" sz="1000" b="0" i="0" u="none" strike="noStrike" cap="none">
                <a:solidFill>
                  <a:schemeClr val="dk1"/>
                </a:solidFill>
                <a:latin typeface="Century Gothic"/>
                <a:ea typeface="Century Gothic"/>
                <a:cs typeface="Century Gothic"/>
                <a:sym typeface="Century Gothic"/>
              </a:rPr>
              <a:t>‹#›</a:t>
            </a:fld>
            <a:endParaRPr sz="1000" b="0" i="0" u="none" strike="noStrike" cap="none">
              <a:solidFill>
                <a:schemeClr val="dk1"/>
              </a:solidFill>
              <a:latin typeface="Century Gothic"/>
              <a:ea typeface="Century Gothic"/>
              <a:cs typeface="Century Gothic"/>
              <a:sym typeface="Century Gothic"/>
            </a:endParaRPr>
          </a:p>
        </p:txBody>
      </p:sp>
      <p:pic>
        <p:nvPicPr>
          <p:cNvPr id="27" name="Google Shape;27;p23"/>
          <p:cNvPicPr preferRelativeResize="0"/>
          <p:nvPr/>
        </p:nvPicPr>
        <p:blipFill rotWithShape="1">
          <a:blip r:embed="rId2">
            <a:alphaModFix/>
          </a:blip>
          <a:srcRect/>
          <a:stretch/>
        </p:blipFill>
        <p:spPr>
          <a:xfrm>
            <a:off x="11449778" y="6274114"/>
            <a:ext cx="496794" cy="49679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8"/>
        <p:cNvGrpSpPr/>
        <p:nvPr/>
      </p:nvGrpSpPr>
      <p:grpSpPr>
        <a:xfrm>
          <a:off x="0" y="0"/>
          <a:ext cx="0" cy="0"/>
          <a:chOff x="0" y="0"/>
          <a:chExt cx="0" cy="0"/>
        </a:xfrm>
      </p:grpSpPr>
      <p:pic>
        <p:nvPicPr>
          <p:cNvPr id="29" name="Google Shape;29;p24"/>
          <p:cNvPicPr preferRelativeResize="0"/>
          <p:nvPr/>
        </p:nvPicPr>
        <p:blipFill rotWithShape="1">
          <a:blip r:embed="rId2">
            <a:alphaModFix/>
          </a:blip>
          <a:srcRect l="8758" t="57600" r="8769" b="11235"/>
          <a:stretch/>
        </p:blipFill>
        <p:spPr>
          <a:xfrm>
            <a:off x="-1652" y="-1"/>
            <a:ext cx="12190477" cy="4606401"/>
          </a:xfrm>
          <a:prstGeom prst="rect">
            <a:avLst/>
          </a:prstGeom>
          <a:noFill/>
          <a:ln>
            <a:noFill/>
          </a:ln>
        </p:spPr>
      </p:pic>
      <p:sp>
        <p:nvSpPr>
          <p:cNvPr id="30" name="Google Shape;30;p24"/>
          <p:cNvSpPr txBox="1">
            <a:spLocks noGrp="1"/>
          </p:cNvSpPr>
          <p:nvPr>
            <p:ph type="title"/>
          </p:nvPr>
        </p:nvSpPr>
        <p:spPr>
          <a:xfrm>
            <a:off x="1321692" y="4914998"/>
            <a:ext cx="9545440" cy="1643370"/>
          </a:xfrm>
          <a:prstGeom prst="rect">
            <a:avLst/>
          </a:prstGeom>
          <a:noFill/>
          <a:ln>
            <a:noFill/>
          </a:ln>
        </p:spPr>
        <p:txBody>
          <a:bodyPr spcFirstLastPara="1" wrap="square" lIns="121875" tIns="60925" rIns="121875" bIns="60925" anchor="ctr" anchorCtr="0">
            <a:noAutofit/>
          </a:bodyPr>
          <a:lstStyle>
            <a:lvl1pPr lvl="0" algn="ctr">
              <a:spcBef>
                <a:spcPts val="0"/>
              </a:spcBef>
              <a:spcAft>
                <a:spcPts val="0"/>
              </a:spcAft>
              <a:buClr>
                <a:schemeClr val="dk1"/>
              </a:buClr>
              <a:buSzPts val="3200"/>
              <a:buFont typeface="Century Gothic"/>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cxnSp>
        <p:nvCxnSpPr>
          <p:cNvPr id="31" name="Google Shape;31;p24"/>
          <p:cNvCxnSpPr/>
          <p:nvPr/>
        </p:nvCxnSpPr>
        <p:spPr>
          <a:xfrm>
            <a:off x="-64" y="4606401"/>
            <a:ext cx="12188952" cy="0"/>
          </a:xfrm>
          <a:prstGeom prst="straightConnector1">
            <a:avLst/>
          </a:prstGeom>
          <a:noFill/>
          <a:ln w="25400" cap="flat" cmpd="sng">
            <a:solidFill>
              <a:schemeClr val="dk1"/>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Basic Content">
  <p:cSld name="1_Basic Content">
    <p:spTree>
      <p:nvGrpSpPr>
        <p:cNvPr id="1" name="Shape 32"/>
        <p:cNvGrpSpPr/>
        <p:nvPr/>
      </p:nvGrpSpPr>
      <p:grpSpPr>
        <a:xfrm>
          <a:off x="0" y="0"/>
          <a:ext cx="0" cy="0"/>
          <a:chOff x="0" y="0"/>
          <a:chExt cx="0" cy="0"/>
        </a:xfrm>
      </p:grpSpPr>
      <p:sp>
        <p:nvSpPr>
          <p:cNvPr id="33" name="Google Shape;33;p25"/>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Clr>
                <a:schemeClr val="dk1"/>
              </a:buClr>
              <a:buSzPts val="2800"/>
              <a:buFont typeface="Century Gothic"/>
              <a:buNone/>
              <a:defRPr sz="28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25"/>
          <p:cNvSpPr txBox="1">
            <a:spLocks noGrp="1"/>
          </p:cNvSpPr>
          <p:nvPr>
            <p:ph type="body" idx="1"/>
          </p:nvPr>
        </p:nvSpPr>
        <p:spPr>
          <a:xfrm>
            <a:off x="242252" y="1130283"/>
            <a:ext cx="5806440" cy="5041917"/>
          </a:xfrm>
          <a:prstGeom prst="rect">
            <a:avLst/>
          </a:prstGeom>
          <a:noFill/>
          <a:ln>
            <a:noFill/>
          </a:ln>
        </p:spPr>
        <p:txBody>
          <a:bodyPr spcFirstLastPara="1" wrap="square" lIns="0" tIns="60925" rIns="121875" bIns="60925" anchor="t" anchorCtr="0">
            <a:normAutofit/>
          </a:bodyPr>
          <a:lstStyle>
            <a:lvl1pPr marL="457200" lvl="0" indent="-381000" algn="l">
              <a:spcBef>
                <a:spcPts val="800"/>
              </a:spcBef>
              <a:spcAft>
                <a:spcPts val="0"/>
              </a:spcAft>
              <a:buClr>
                <a:schemeClr val="dk1"/>
              </a:buClr>
              <a:buSzPts val="2400"/>
              <a:buChar char="•"/>
              <a:defRPr sz="2400"/>
            </a:lvl1pPr>
            <a:lvl2pPr marL="914400" lvl="1" indent="-381000" algn="l">
              <a:spcBef>
                <a:spcPts val="40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sz="2400"/>
            </a:lvl3pPr>
            <a:lvl4pPr marL="1828800" lvl="3" indent="-381000" algn="l">
              <a:spcBef>
                <a:spcPts val="400"/>
              </a:spcBef>
              <a:spcAft>
                <a:spcPts val="0"/>
              </a:spcAft>
              <a:buClr>
                <a:schemeClr val="dk1"/>
              </a:buClr>
              <a:buSzPts val="2400"/>
              <a:buChar char="–"/>
              <a:defRPr sz="2400"/>
            </a:lvl4pPr>
            <a:lvl5pPr marL="2286000" lvl="4" indent="-381000" algn="l">
              <a:spcBef>
                <a:spcPts val="400"/>
              </a:spcBef>
              <a:spcAft>
                <a:spcPts val="0"/>
              </a:spcAft>
              <a:buClr>
                <a:schemeClr val="dk1"/>
              </a:buClr>
              <a:buSzPts val="2400"/>
              <a:buChar char="»"/>
              <a:defRPr sz="24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5" name="Google Shape;35;p25"/>
          <p:cNvSpPr txBox="1">
            <a:spLocks noGrp="1"/>
          </p:cNvSpPr>
          <p:nvPr>
            <p:ph type="body" idx="2"/>
          </p:nvPr>
        </p:nvSpPr>
        <p:spPr>
          <a:xfrm>
            <a:off x="6140132" y="1130282"/>
            <a:ext cx="5806440" cy="5041918"/>
          </a:xfrm>
          <a:prstGeom prst="rect">
            <a:avLst/>
          </a:prstGeom>
          <a:noFill/>
          <a:ln>
            <a:noFill/>
          </a:ln>
        </p:spPr>
        <p:txBody>
          <a:bodyPr spcFirstLastPara="1" wrap="square" lIns="0" tIns="60925" rIns="121875" bIns="60925" anchor="t" anchorCtr="0">
            <a:normAutofit/>
          </a:bodyPr>
          <a:lstStyle>
            <a:lvl1pPr marL="457200" lvl="0" indent="-381000" algn="l">
              <a:spcBef>
                <a:spcPts val="800"/>
              </a:spcBef>
              <a:spcAft>
                <a:spcPts val="0"/>
              </a:spcAft>
              <a:buClr>
                <a:schemeClr val="dk1"/>
              </a:buClr>
              <a:buSzPts val="2400"/>
              <a:buChar char="•"/>
              <a:defRPr sz="2400"/>
            </a:lvl1pPr>
            <a:lvl2pPr marL="914400" lvl="1" indent="-381000" algn="l">
              <a:spcBef>
                <a:spcPts val="40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sz="2400"/>
            </a:lvl3pPr>
            <a:lvl4pPr marL="1828800" lvl="3" indent="-381000" algn="l">
              <a:spcBef>
                <a:spcPts val="400"/>
              </a:spcBef>
              <a:spcAft>
                <a:spcPts val="0"/>
              </a:spcAft>
              <a:buClr>
                <a:schemeClr val="dk1"/>
              </a:buClr>
              <a:buSzPts val="2400"/>
              <a:buChar char="–"/>
              <a:defRPr sz="2400"/>
            </a:lvl4pPr>
            <a:lvl5pPr marL="2286000" lvl="4" indent="-381000" algn="l">
              <a:spcBef>
                <a:spcPts val="400"/>
              </a:spcBef>
              <a:spcAft>
                <a:spcPts val="0"/>
              </a:spcAft>
              <a:buClr>
                <a:schemeClr val="dk1"/>
              </a:buClr>
              <a:buSzPts val="2400"/>
              <a:buChar char="»"/>
              <a:defRPr sz="24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6" name="Google Shape;36;p25"/>
          <p:cNvSpPr txBox="1"/>
          <p:nvPr/>
        </p:nvSpPr>
        <p:spPr>
          <a:xfrm>
            <a:off x="242252" y="6493931"/>
            <a:ext cx="3923203" cy="276977"/>
          </a:xfrm>
          <a:prstGeom prst="rect">
            <a:avLst/>
          </a:prstGeom>
          <a:noFill/>
          <a:ln>
            <a:noFill/>
          </a:ln>
        </p:spPr>
        <p:txBody>
          <a:bodyPr spcFirstLastPara="1" wrap="square" lIns="121875" tIns="60925" rIns="121875" bIns="60925" anchor="t" anchorCtr="0">
            <a:spAutoFit/>
          </a:bodyPr>
          <a:lstStyle/>
          <a:p>
            <a:pPr marL="0" marR="0" lvl="0" indent="0" algn="l" rtl="0">
              <a:spcBef>
                <a:spcPts val="0"/>
              </a:spcBef>
              <a:spcAft>
                <a:spcPts val="0"/>
              </a:spcAft>
              <a:buNone/>
            </a:pPr>
            <a:r>
              <a:rPr lang="en-US" sz="1000" b="0" i="0" u="none" strike="noStrike" cap="none">
                <a:solidFill>
                  <a:schemeClr val="dk1"/>
                </a:solidFill>
                <a:latin typeface="Century Gothic"/>
                <a:ea typeface="Century Gothic"/>
                <a:cs typeface="Century Gothic"/>
                <a:sym typeface="Century Gothic"/>
              </a:rPr>
              <a:t>NASA’s Applied Remote Sensing Training Program</a:t>
            </a:r>
            <a:endParaRPr sz="1000" b="0" i="0" u="none" strike="noStrike" cap="none">
              <a:solidFill>
                <a:schemeClr val="dk1"/>
              </a:solidFill>
              <a:latin typeface="Century Gothic"/>
              <a:ea typeface="Century Gothic"/>
              <a:cs typeface="Century Gothic"/>
              <a:sym typeface="Century Gothic"/>
            </a:endParaRPr>
          </a:p>
        </p:txBody>
      </p:sp>
      <p:sp>
        <p:nvSpPr>
          <p:cNvPr id="37" name="Google Shape;37;p25"/>
          <p:cNvSpPr txBox="1"/>
          <p:nvPr/>
        </p:nvSpPr>
        <p:spPr>
          <a:xfrm>
            <a:off x="10779744" y="6493931"/>
            <a:ext cx="689755" cy="276977"/>
          </a:xfrm>
          <a:prstGeom prst="rect">
            <a:avLst/>
          </a:prstGeom>
          <a:noFill/>
          <a:ln>
            <a:noFill/>
          </a:ln>
        </p:spPr>
        <p:txBody>
          <a:bodyPr spcFirstLastPara="1" wrap="square" lIns="121875" tIns="60925" rIns="121875" bIns="60925" anchor="t" anchorCtr="0">
            <a:spAutoFit/>
          </a:bodyPr>
          <a:lstStyle/>
          <a:p>
            <a:pPr marL="0" marR="0" lvl="0" indent="0" algn="r" rtl="0">
              <a:spcBef>
                <a:spcPts val="0"/>
              </a:spcBef>
              <a:spcAft>
                <a:spcPts val="0"/>
              </a:spcAft>
              <a:buNone/>
            </a:pPr>
            <a:fld id="{00000000-1234-1234-1234-123412341234}" type="slidenum">
              <a:rPr lang="en-US" sz="1000" b="0" i="0" u="none" strike="noStrike" cap="none">
                <a:solidFill>
                  <a:schemeClr val="dk1"/>
                </a:solidFill>
                <a:latin typeface="Century Gothic"/>
                <a:ea typeface="Century Gothic"/>
                <a:cs typeface="Century Gothic"/>
                <a:sym typeface="Century Gothic"/>
              </a:rPr>
              <a:t>‹#›</a:t>
            </a:fld>
            <a:endParaRPr sz="1000" b="0" i="0" u="none" strike="noStrike" cap="none">
              <a:solidFill>
                <a:schemeClr val="dk1"/>
              </a:solidFill>
              <a:latin typeface="Century Gothic"/>
              <a:ea typeface="Century Gothic"/>
              <a:cs typeface="Century Gothic"/>
              <a:sym typeface="Century Gothic"/>
            </a:endParaRPr>
          </a:p>
        </p:txBody>
      </p:sp>
      <p:pic>
        <p:nvPicPr>
          <p:cNvPr id="38" name="Google Shape;38;p25"/>
          <p:cNvPicPr preferRelativeResize="0"/>
          <p:nvPr/>
        </p:nvPicPr>
        <p:blipFill rotWithShape="1">
          <a:blip r:embed="rId2">
            <a:alphaModFix/>
          </a:blip>
          <a:srcRect/>
          <a:stretch/>
        </p:blipFill>
        <p:spPr>
          <a:xfrm>
            <a:off x="11449778" y="6274114"/>
            <a:ext cx="496794" cy="496794"/>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_Basic Content">
  <p:cSld name="2_Basic Content">
    <p:spTree>
      <p:nvGrpSpPr>
        <p:cNvPr id="1" name="Shape 39"/>
        <p:cNvGrpSpPr/>
        <p:nvPr/>
      </p:nvGrpSpPr>
      <p:grpSpPr>
        <a:xfrm>
          <a:off x="0" y="0"/>
          <a:ext cx="0" cy="0"/>
          <a:chOff x="0" y="0"/>
          <a:chExt cx="0" cy="0"/>
        </a:xfrm>
      </p:grpSpPr>
      <p:sp>
        <p:nvSpPr>
          <p:cNvPr id="40" name="Google Shape;40;p26"/>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Clr>
                <a:schemeClr val="dk1"/>
              </a:buClr>
              <a:buSzPts val="2800"/>
              <a:buFont typeface="Century Gothic"/>
              <a:buNone/>
              <a:defRPr sz="28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26"/>
          <p:cNvSpPr txBox="1">
            <a:spLocks noGrp="1"/>
          </p:cNvSpPr>
          <p:nvPr>
            <p:ph type="body" idx="1"/>
          </p:nvPr>
        </p:nvSpPr>
        <p:spPr>
          <a:xfrm>
            <a:off x="242252" y="1447799"/>
            <a:ext cx="11704320" cy="4724401"/>
          </a:xfrm>
          <a:prstGeom prst="rect">
            <a:avLst/>
          </a:prstGeom>
          <a:noFill/>
          <a:ln>
            <a:noFill/>
          </a:ln>
        </p:spPr>
        <p:txBody>
          <a:bodyPr spcFirstLastPara="1" wrap="square" lIns="0" tIns="60925" rIns="121875" bIns="60925" anchor="t" anchorCtr="0">
            <a:normAutofit/>
          </a:bodyPr>
          <a:lstStyle>
            <a:lvl1pPr marL="457200" lvl="0" indent="-381000" algn="l">
              <a:spcBef>
                <a:spcPts val="800"/>
              </a:spcBef>
              <a:spcAft>
                <a:spcPts val="0"/>
              </a:spcAft>
              <a:buClr>
                <a:schemeClr val="dk1"/>
              </a:buClr>
              <a:buSzPts val="2400"/>
              <a:buChar char="•"/>
              <a:defRPr sz="2400"/>
            </a:lvl1pPr>
            <a:lvl2pPr marL="914400" lvl="1" indent="-381000" algn="l">
              <a:spcBef>
                <a:spcPts val="40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sz="2400"/>
            </a:lvl3pPr>
            <a:lvl4pPr marL="1828800" lvl="3" indent="-381000" algn="l">
              <a:spcBef>
                <a:spcPts val="400"/>
              </a:spcBef>
              <a:spcAft>
                <a:spcPts val="0"/>
              </a:spcAft>
              <a:buClr>
                <a:schemeClr val="dk1"/>
              </a:buClr>
              <a:buSzPts val="2400"/>
              <a:buChar char="–"/>
              <a:defRPr sz="2400"/>
            </a:lvl4pPr>
            <a:lvl5pPr marL="2286000" lvl="4" indent="-381000" algn="l">
              <a:spcBef>
                <a:spcPts val="400"/>
              </a:spcBef>
              <a:spcAft>
                <a:spcPts val="0"/>
              </a:spcAft>
              <a:buClr>
                <a:schemeClr val="dk1"/>
              </a:buClr>
              <a:buSzPts val="2400"/>
              <a:buChar char="»"/>
              <a:defRPr sz="24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2" name="Google Shape;42;p26"/>
          <p:cNvSpPr txBox="1">
            <a:spLocks noGrp="1"/>
          </p:cNvSpPr>
          <p:nvPr>
            <p:ph type="body" idx="2"/>
          </p:nvPr>
        </p:nvSpPr>
        <p:spPr>
          <a:xfrm>
            <a:off x="242252" y="854075"/>
            <a:ext cx="11704320" cy="514014"/>
          </a:xfrm>
          <a:prstGeom prst="rect">
            <a:avLst/>
          </a:prstGeom>
          <a:noFill/>
          <a:ln>
            <a:noFill/>
          </a:ln>
        </p:spPr>
        <p:txBody>
          <a:bodyPr spcFirstLastPara="1" wrap="square" lIns="0" tIns="60925" rIns="121875" bIns="60925" anchor="t" anchorCtr="0">
            <a:normAutofit/>
          </a:bodyPr>
          <a:lstStyle>
            <a:lvl1pPr marL="457200" lvl="0" indent="-228600" algn="l">
              <a:spcBef>
                <a:spcPts val="800"/>
              </a:spcBef>
              <a:spcAft>
                <a:spcPts val="0"/>
              </a:spcAft>
              <a:buClr>
                <a:schemeClr val="dk1"/>
              </a:buClr>
              <a:buSzPts val="2400"/>
              <a:buFont typeface="Century Gothic"/>
              <a:buNone/>
              <a:defRPr b="1"/>
            </a:lvl1pPr>
            <a:lvl2pPr marL="914400" lvl="1" indent="-342900" algn="l">
              <a:spcBef>
                <a:spcPts val="400"/>
              </a:spcBef>
              <a:spcAft>
                <a:spcPts val="0"/>
              </a:spcAft>
              <a:buClr>
                <a:schemeClr val="dk1"/>
              </a:buClr>
              <a:buSzPts val="1800"/>
              <a:buChar char="–"/>
              <a:defRPr/>
            </a:lvl2pPr>
            <a:lvl3pPr marL="1371600" lvl="2" indent="-342900" algn="l">
              <a:spcBef>
                <a:spcPts val="400"/>
              </a:spcBef>
              <a:spcAft>
                <a:spcPts val="0"/>
              </a:spcAft>
              <a:buClr>
                <a:schemeClr val="dk1"/>
              </a:buClr>
              <a:buSzPts val="1800"/>
              <a:buChar char="•"/>
              <a:defRPr/>
            </a:lvl3pPr>
            <a:lvl4pPr marL="1828800" lvl="3" indent="-342900" algn="l">
              <a:spcBef>
                <a:spcPts val="400"/>
              </a:spcBef>
              <a:spcAft>
                <a:spcPts val="0"/>
              </a:spcAft>
              <a:buClr>
                <a:schemeClr val="dk1"/>
              </a:buClr>
              <a:buSzPts val="1800"/>
              <a:buChar char="–"/>
              <a:defRPr/>
            </a:lvl4pPr>
            <a:lvl5pPr marL="2286000" lvl="4" indent="-342900" algn="l">
              <a:spcBef>
                <a:spcPts val="40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3" name="Google Shape;43;p26"/>
          <p:cNvSpPr txBox="1"/>
          <p:nvPr/>
        </p:nvSpPr>
        <p:spPr>
          <a:xfrm>
            <a:off x="242252" y="6493931"/>
            <a:ext cx="3923203" cy="276977"/>
          </a:xfrm>
          <a:prstGeom prst="rect">
            <a:avLst/>
          </a:prstGeom>
          <a:noFill/>
          <a:ln>
            <a:noFill/>
          </a:ln>
        </p:spPr>
        <p:txBody>
          <a:bodyPr spcFirstLastPara="1" wrap="square" lIns="121875" tIns="60925" rIns="121875" bIns="60925" anchor="t" anchorCtr="0">
            <a:spAutoFit/>
          </a:bodyPr>
          <a:lstStyle/>
          <a:p>
            <a:pPr marL="0" marR="0" lvl="0" indent="0" algn="l" rtl="0">
              <a:spcBef>
                <a:spcPts val="0"/>
              </a:spcBef>
              <a:spcAft>
                <a:spcPts val="0"/>
              </a:spcAft>
              <a:buNone/>
            </a:pPr>
            <a:r>
              <a:rPr lang="en-US" sz="1000" b="0" i="0" u="none" strike="noStrike" cap="none">
                <a:solidFill>
                  <a:schemeClr val="dk1"/>
                </a:solidFill>
                <a:latin typeface="Century Gothic"/>
                <a:ea typeface="Century Gothic"/>
                <a:cs typeface="Century Gothic"/>
                <a:sym typeface="Century Gothic"/>
              </a:rPr>
              <a:t>NASA’s Applied Remote Sensing Training Program</a:t>
            </a:r>
            <a:endParaRPr sz="1000" b="0" i="0" u="none" strike="noStrike" cap="none">
              <a:solidFill>
                <a:schemeClr val="dk1"/>
              </a:solidFill>
              <a:latin typeface="Century Gothic"/>
              <a:ea typeface="Century Gothic"/>
              <a:cs typeface="Century Gothic"/>
              <a:sym typeface="Century Gothic"/>
            </a:endParaRPr>
          </a:p>
        </p:txBody>
      </p:sp>
      <p:sp>
        <p:nvSpPr>
          <p:cNvPr id="44" name="Google Shape;44;p26"/>
          <p:cNvSpPr txBox="1"/>
          <p:nvPr/>
        </p:nvSpPr>
        <p:spPr>
          <a:xfrm>
            <a:off x="10779744" y="6493931"/>
            <a:ext cx="689755" cy="276977"/>
          </a:xfrm>
          <a:prstGeom prst="rect">
            <a:avLst/>
          </a:prstGeom>
          <a:noFill/>
          <a:ln>
            <a:noFill/>
          </a:ln>
        </p:spPr>
        <p:txBody>
          <a:bodyPr spcFirstLastPara="1" wrap="square" lIns="121875" tIns="60925" rIns="121875" bIns="60925" anchor="t" anchorCtr="0">
            <a:spAutoFit/>
          </a:bodyPr>
          <a:lstStyle/>
          <a:p>
            <a:pPr marL="0" marR="0" lvl="0" indent="0" algn="r" rtl="0">
              <a:spcBef>
                <a:spcPts val="0"/>
              </a:spcBef>
              <a:spcAft>
                <a:spcPts val="0"/>
              </a:spcAft>
              <a:buNone/>
            </a:pPr>
            <a:fld id="{00000000-1234-1234-1234-123412341234}" type="slidenum">
              <a:rPr lang="en-US" sz="1000" b="0" i="0" u="none" strike="noStrike" cap="none">
                <a:solidFill>
                  <a:schemeClr val="dk1"/>
                </a:solidFill>
                <a:latin typeface="Century Gothic"/>
                <a:ea typeface="Century Gothic"/>
                <a:cs typeface="Century Gothic"/>
                <a:sym typeface="Century Gothic"/>
              </a:rPr>
              <a:t>‹#›</a:t>
            </a:fld>
            <a:endParaRPr sz="1000" b="0" i="0" u="none" strike="noStrike" cap="none">
              <a:solidFill>
                <a:schemeClr val="dk1"/>
              </a:solidFill>
              <a:latin typeface="Century Gothic"/>
              <a:ea typeface="Century Gothic"/>
              <a:cs typeface="Century Gothic"/>
              <a:sym typeface="Century Gothic"/>
            </a:endParaRPr>
          </a:p>
        </p:txBody>
      </p:sp>
      <p:pic>
        <p:nvPicPr>
          <p:cNvPr id="45" name="Google Shape;45;p26"/>
          <p:cNvPicPr preferRelativeResize="0"/>
          <p:nvPr/>
        </p:nvPicPr>
        <p:blipFill rotWithShape="1">
          <a:blip r:embed="rId2">
            <a:alphaModFix/>
          </a:blip>
          <a:srcRect/>
          <a:stretch/>
        </p:blipFill>
        <p:spPr>
          <a:xfrm>
            <a:off x="11449778" y="6274114"/>
            <a:ext cx="496794" cy="49679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_Basic Content">
  <p:cSld name="3_Basic Content">
    <p:spTree>
      <p:nvGrpSpPr>
        <p:cNvPr id="1" name="Shape 46"/>
        <p:cNvGrpSpPr/>
        <p:nvPr/>
      </p:nvGrpSpPr>
      <p:grpSpPr>
        <a:xfrm>
          <a:off x="0" y="0"/>
          <a:ext cx="0" cy="0"/>
          <a:chOff x="0" y="0"/>
          <a:chExt cx="0" cy="0"/>
        </a:xfrm>
      </p:grpSpPr>
      <p:sp>
        <p:nvSpPr>
          <p:cNvPr id="47" name="Google Shape;47;p27"/>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Clr>
                <a:schemeClr val="dk1"/>
              </a:buClr>
              <a:buSzPts val="2800"/>
              <a:buFont typeface="Century Gothic"/>
              <a:buNone/>
              <a:defRPr sz="28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27"/>
          <p:cNvSpPr txBox="1">
            <a:spLocks noGrp="1"/>
          </p:cNvSpPr>
          <p:nvPr>
            <p:ph type="body" idx="1"/>
          </p:nvPr>
        </p:nvSpPr>
        <p:spPr>
          <a:xfrm>
            <a:off x="242252" y="1447799"/>
            <a:ext cx="5806440" cy="4724400"/>
          </a:xfrm>
          <a:prstGeom prst="rect">
            <a:avLst/>
          </a:prstGeom>
          <a:noFill/>
          <a:ln>
            <a:noFill/>
          </a:ln>
        </p:spPr>
        <p:txBody>
          <a:bodyPr spcFirstLastPara="1" wrap="square" lIns="0" tIns="60925" rIns="121875" bIns="60925" anchor="t" anchorCtr="0">
            <a:normAutofit/>
          </a:bodyPr>
          <a:lstStyle>
            <a:lvl1pPr marL="457200" lvl="0" indent="-381000" algn="l">
              <a:spcBef>
                <a:spcPts val="800"/>
              </a:spcBef>
              <a:spcAft>
                <a:spcPts val="0"/>
              </a:spcAft>
              <a:buClr>
                <a:schemeClr val="dk1"/>
              </a:buClr>
              <a:buSzPts val="2400"/>
              <a:buChar char="•"/>
              <a:defRPr sz="2400"/>
            </a:lvl1pPr>
            <a:lvl2pPr marL="914400" lvl="1" indent="-381000" algn="l">
              <a:spcBef>
                <a:spcPts val="40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sz="2400"/>
            </a:lvl3pPr>
            <a:lvl4pPr marL="1828800" lvl="3" indent="-381000" algn="l">
              <a:spcBef>
                <a:spcPts val="400"/>
              </a:spcBef>
              <a:spcAft>
                <a:spcPts val="0"/>
              </a:spcAft>
              <a:buClr>
                <a:schemeClr val="dk1"/>
              </a:buClr>
              <a:buSzPts val="2400"/>
              <a:buChar char="–"/>
              <a:defRPr sz="2400"/>
            </a:lvl4pPr>
            <a:lvl5pPr marL="2286000" lvl="4" indent="-381000" algn="l">
              <a:spcBef>
                <a:spcPts val="400"/>
              </a:spcBef>
              <a:spcAft>
                <a:spcPts val="0"/>
              </a:spcAft>
              <a:buClr>
                <a:schemeClr val="dk1"/>
              </a:buClr>
              <a:buSzPts val="2400"/>
              <a:buChar char="»"/>
              <a:defRPr sz="24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49" name="Google Shape;49;p27"/>
          <p:cNvSpPr txBox="1">
            <a:spLocks noGrp="1"/>
          </p:cNvSpPr>
          <p:nvPr>
            <p:ph type="body" idx="2"/>
          </p:nvPr>
        </p:nvSpPr>
        <p:spPr>
          <a:xfrm>
            <a:off x="6140132" y="1447798"/>
            <a:ext cx="5806440" cy="4724401"/>
          </a:xfrm>
          <a:prstGeom prst="rect">
            <a:avLst/>
          </a:prstGeom>
          <a:noFill/>
          <a:ln>
            <a:noFill/>
          </a:ln>
        </p:spPr>
        <p:txBody>
          <a:bodyPr spcFirstLastPara="1" wrap="square" lIns="0" tIns="60925" rIns="121875" bIns="60925" anchor="t" anchorCtr="0">
            <a:normAutofit/>
          </a:bodyPr>
          <a:lstStyle>
            <a:lvl1pPr marL="457200" lvl="0" indent="-381000" algn="l">
              <a:spcBef>
                <a:spcPts val="800"/>
              </a:spcBef>
              <a:spcAft>
                <a:spcPts val="0"/>
              </a:spcAft>
              <a:buClr>
                <a:schemeClr val="dk1"/>
              </a:buClr>
              <a:buSzPts val="2400"/>
              <a:buChar char="•"/>
              <a:defRPr sz="2400"/>
            </a:lvl1pPr>
            <a:lvl2pPr marL="914400" lvl="1" indent="-381000" algn="l">
              <a:spcBef>
                <a:spcPts val="400"/>
              </a:spcBef>
              <a:spcAft>
                <a:spcPts val="0"/>
              </a:spcAft>
              <a:buClr>
                <a:schemeClr val="dk1"/>
              </a:buClr>
              <a:buSzPts val="2400"/>
              <a:buChar char="–"/>
              <a:defRPr sz="2400"/>
            </a:lvl2pPr>
            <a:lvl3pPr marL="1371600" lvl="2" indent="-381000" algn="l">
              <a:spcBef>
                <a:spcPts val="400"/>
              </a:spcBef>
              <a:spcAft>
                <a:spcPts val="0"/>
              </a:spcAft>
              <a:buClr>
                <a:schemeClr val="dk1"/>
              </a:buClr>
              <a:buSzPts val="2400"/>
              <a:buChar char="•"/>
              <a:defRPr sz="2400"/>
            </a:lvl3pPr>
            <a:lvl4pPr marL="1828800" lvl="3" indent="-381000" algn="l">
              <a:spcBef>
                <a:spcPts val="400"/>
              </a:spcBef>
              <a:spcAft>
                <a:spcPts val="0"/>
              </a:spcAft>
              <a:buClr>
                <a:schemeClr val="dk1"/>
              </a:buClr>
              <a:buSzPts val="2400"/>
              <a:buChar char="–"/>
              <a:defRPr sz="2400"/>
            </a:lvl4pPr>
            <a:lvl5pPr marL="2286000" lvl="4" indent="-381000" algn="l">
              <a:spcBef>
                <a:spcPts val="400"/>
              </a:spcBef>
              <a:spcAft>
                <a:spcPts val="0"/>
              </a:spcAft>
              <a:buClr>
                <a:schemeClr val="dk1"/>
              </a:buClr>
              <a:buSzPts val="2400"/>
              <a:buChar char="»"/>
              <a:defRPr sz="24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0" name="Google Shape;50;p27"/>
          <p:cNvSpPr txBox="1">
            <a:spLocks noGrp="1"/>
          </p:cNvSpPr>
          <p:nvPr>
            <p:ph type="body" idx="3"/>
          </p:nvPr>
        </p:nvSpPr>
        <p:spPr>
          <a:xfrm>
            <a:off x="242252" y="854075"/>
            <a:ext cx="11704320" cy="514014"/>
          </a:xfrm>
          <a:prstGeom prst="rect">
            <a:avLst/>
          </a:prstGeom>
          <a:noFill/>
          <a:ln>
            <a:noFill/>
          </a:ln>
        </p:spPr>
        <p:txBody>
          <a:bodyPr spcFirstLastPara="1" wrap="square" lIns="0" tIns="60925" rIns="121875" bIns="60925" anchor="t" anchorCtr="0">
            <a:normAutofit/>
          </a:bodyPr>
          <a:lstStyle>
            <a:lvl1pPr marL="457200" lvl="0" indent="-228600" algn="l">
              <a:spcBef>
                <a:spcPts val="800"/>
              </a:spcBef>
              <a:spcAft>
                <a:spcPts val="0"/>
              </a:spcAft>
              <a:buClr>
                <a:schemeClr val="dk1"/>
              </a:buClr>
              <a:buSzPts val="2400"/>
              <a:buFont typeface="Century Gothic"/>
              <a:buNone/>
              <a:defRPr b="1"/>
            </a:lvl1pPr>
            <a:lvl2pPr marL="914400" lvl="1" indent="-342900" algn="l">
              <a:spcBef>
                <a:spcPts val="400"/>
              </a:spcBef>
              <a:spcAft>
                <a:spcPts val="0"/>
              </a:spcAft>
              <a:buClr>
                <a:schemeClr val="dk1"/>
              </a:buClr>
              <a:buSzPts val="1800"/>
              <a:buChar char="–"/>
              <a:defRPr/>
            </a:lvl2pPr>
            <a:lvl3pPr marL="1371600" lvl="2" indent="-342900" algn="l">
              <a:spcBef>
                <a:spcPts val="400"/>
              </a:spcBef>
              <a:spcAft>
                <a:spcPts val="0"/>
              </a:spcAft>
              <a:buClr>
                <a:schemeClr val="dk1"/>
              </a:buClr>
              <a:buSzPts val="1800"/>
              <a:buChar char="•"/>
              <a:defRPr/>
            </a:lvl3pPr>
            <a:lvl4pPr marL="1828800" lvl="3" indent="-342900" algn="l">
              <a:spcBef>
                <a:spcPts val="400"/>
              </a:spcBef>
              <a:spcAft>
                <a:spcPts val="0"/>
              </a:spcAft>
              <a:buClr>
                <a:schemeClr val="dk1"/>
              </a:buClr>
              <a:buSzPts val="1800"/>
              <a:buChar char="–"/>
              <a:defRPr/>
            </a:lvl4pPr>
            <a:lvl5pPr marL="2286000" lvl="4" indent="-342900" algn="l">
              <a:spcBef>
                <a:spcPts val="40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51" name="Google Shape;51;p27"/>
          <p:cNvSpPr txBox="1"/>
          <p:nvPr/>
        </p:nvSpPr>
        <p:spPr>
          <a:xfrm>
            <a:off x="242252" y="6493931"/>
            <a:ext cx="3923203" cy="276977"/>
          </a:xfrm>
          <a:prstGeom prst="rect">
            <a:avLst/>
          </a:prstGeom>
          <a:noFill/>
          <a:ln>
            <a:noFill/>
          </a:ln>
        </p:spPr>
        <p:txBody>
          <a:bodyPr spcFirstLastPara="1" wrap="square" lIns="121875" tIns="60925" rIns="121875" bIns="60925" anchor="t" anchorCtr="0">
            <a:spAutoFit/>
          </a:bodyPr>
          <a:lstStyle/>
          <a:p>
            <a:pPr marL="0" marR="0" lvl="0" indent="0" algn="l" rtl="0">
              <a:spcBef>
                <a:spcPts val="0"/>
              </a:spcBef>
              <a:spcAft>
                <a:spcPts val="0"/>
              </a:spcAft>
              <a:buNone/>
            </a:pPr>
            <a:r>
              <a:rPr lang="en-US" sz="1000" b="0" i="0" u="none" strike="noStrike" cap="none">
                <a:solidFill>
                  <a:schemeClr val="dk1"/>
                </a:solidFill>
                <a:latin typeface="Century Gothic"/>
                <a:ea typeface="Century Gothic"/>
                <a:cs typeface="Century Gothic"/>
                <a:sym typeface="Century Gothic"/>
              </a:rPr>
              <a:t>NASA’s Applied Remote Sensing Training Program</a:t>
            </a:r>
            <a:endParaRPr sz="1000" b="0" i="0" u="none" strike="noStrike" cap="none">
              <a:solidFill>
                <a:schemeClr val="dk1"/>
              </a:solidFill>
              <a:latin typeface="Century Gothic"/>
              <a:ea typeface="Century Gothic"/>
              <a:cs typeface="Century Gothic"/>
              <a:sym typeface="Century Gothic"/>
            </a:endParaRPr>
          </a:p>
        </p:txBody>
      </p:sp>
      <p:sp>
        <p:nvSpPr>
          <p:cNvPr id="52" name="Google Shape;52;p27"/>
          <p:cNvSpPr txBox="1"/>
          <p:nvPr/>
        </p:nvSpPr>
        <p:spPr>
          <a:xfrm>
            <a:off x="10779744" y="6493931"/>
            <a:ext cx="689755" cy="276977"/>
          </a:xfrm>
          <a:prstGeom prst="rect">
            <a:avLst/>
          </a:prstGeom>
          <a:noFill/>
          <a:ln>
            <a:noFill/>
          </a:ln>
        </p:spPr>
        <p:txBody>
          <a:bodyPr spcFirstLastPara="1" wrap="square" lIns="121875" tIns="60925" rIns="121875" bIns="60925" anchor="t" anchorCtr="0">
            <a:spAutoFit/>
          </a:bodyPr>
          <a:lstStyle/>
          <a:p>
            <a:pPr marL="0" marR="0" lvl="0" indent="0" algn="r" rtl="0">
              <a:spcBef>
                <a:spcPts val="0"/>
              </a:spcBef>
              <a:spcAft>
                <a:spcPts val="0"/>
              </a:spcAft>
              <a:buNone/>
            </a:pPr>
            <a:fld id="{00000000-1234-1234-1234-123412341234}" type="slidenum">
              <a:rPr lang="en-US" sz="1000" b="0" i="0" u="none" strike="noStrike" cap="none">
                <a:solidFill>
                  <a:schemeClr val="dk1"/>
                </a:solidFill>
                <a:latin typeface="Century Gothic"/>
                <a:ea typeface="Century Gothic"/>
                <a:cs typeface="Century Gothic"/>
                <a:sym typeface="Century Gothic"/>
              </a:rPr>
              <a:t>‹#›</a:t>
            </a:fld>
            <a:endParaRPr sz="1000" b="0" i="0" u="none" strike="noStrike" cap="none">
              <a:solidFill>
                <a:schemeClr val="dk1"/>
              </a:solidFill>
              <a:latin typeface="Century Gothic"/>
              <a:ea typeface="Century Gothic"/>
              <a:cs typeface="Century Gothic"/>
              <a:sym typeface="Century Gothic"/>
            </a:endParaRPr>
          </a:p>
        </p:txBody>
      </p:sp>
      <p:pic>
        <p:nvPicPr>
          <p:cNvPr id="53" name="Google Shape;53;p27"/>
          <p:cNvPicPr preferRelativeResize="0"/>
          <p:nvPr/>
        </p:nvPicPr>
        <p:blipFill rotWithShape="1">
          <a:blip r:embed="rId2">
            <a:alphaModFix/>
          </a:blip>
          <a:srcRect/>
          <a:stretch/>
        </p:blipFill>
        <p:spPr>
          <a:xfrm>
            <a:off x="11449778" y="6274114"/>
            <a:ext cx="496794" cy="49679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 sub">
  <p:cSld name="Title + sub">
    <p:spTree>
      <p:nvGrpSpPr>
        <p:cNvPr id="1" name="Shape 54"/>
        <p:cNvGrpSpPr/>
        <p:nvPr/>
      </p:nvGrpSpPr>
      <p:grpSpPr>
        <a:xfrm>
          <a:off x="0" y="0"/>
          <a:ext cx="0" cy="0"/>
          <a:chOff x="0" y="0"/>
          <a:chExt cx="0" cy="0"/>
        </a:xfrm>
      </p:grpSpPr>
      <p:sp>
        <p:nvSpPr>
          <p:cNvPr id="55" name="Google Shape;55;p28"/>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Clr>
                <a:schemeClr val="dk1"/>
              </a:buClr>
              <a:buSzPts val="2800"/>
              <a:buFont typeface="Century Gothic"/>
              <a:buNone/>
              <a:defRPr sz="28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8"/>
          <p:cNvSpPr txBox="1"/>
          <p:nvPr/>
        </p:nvSpPr>
        <p:spPr>
          <a:xfrm>
            <a:off x="242252" y="6493931"/>
            <a:ext cx="3923203" cy="276977"/>
          </a:xfrm>
          <a:prstGeom prst="rect">
            <a:avLst/>
          </a:prstGeom>
          <a:noFill/>
          <a:ln>
            <a:noFill/>
          </a:ln>
        </p:spPr>
        <p:txBody>
          <a:bodyPr spcFirstLastPara="1" wrap="square" lIns="121875" tIns="60925" rIns="121875" bIns="60925" anchor="t" anchorCtr="0">
            <a:spAutoFit/>
          </a:bodyPr>
          <a:lstStyle/>
          <a:p>
            <a:pPr marL="0" marR="0" lvl="0" indent="0" algn="l" rtl="0">
              <a:spcBef>
                <a:spcPts val="0"/>
              </a:spcBef>
              <a:spcAft>
                <a:spcPts val="0"/>
              </a:spcAft>
              <a:buNone/>
            </a:pPr>
            <a:r>
              <a:rPr lang="en-US" sz="1000" b="0" i="0" u="none" strike="noStrike" cap="none">
                <a:solidFill>
                  <a:schemeClr val="dk1"/>
                </a:solidFill>
                <a:latin typeface="Century Gothic"/>
                <a:ea typeface="Century Gothic"/>
                <a:cs typeface="Century Gothic"/>
                <a:sym typeface="Century Gothic"/>
              </a:rPr>
              <a:t>NASA’s Applied Remote Sensing Training Program</a:t>
            </a:r>
            <a:endParaRPr sz="1000" b="0" i="0" u="none" strike="noStrike" cap="none">
              <a:solidFill>
                <a:schemeClr val="dk1"/>
              </a:solidFill>
              <a:latin typeface="Century Gothic"/>
              <a:ea typeface="Century Gothic"/>
              <a:cs typeface="Century Gothic"/>
              <a:sym typeface="Century Gothic"/>
            </a:endParaRPr>
          </a:p>
        </p:txBody>
      </p:sp>
      <p:sp>
        <p:nvSpPr>
          <p:cNvPr id="57" name="Google Shape;57;p28"/>
          <p:cNvSpPr txBox="1"/>
          <p:nvPr/>
        </p:nvSpPr>
        <p:spPr>
          <a:xfrm>
            <a:off x="10779744" y="6493931"/>
            <a:ext cx="689755" cy="276977"/>
          </a:xfrm>
          <a:prstGeom prst="rect">
            <a:avLst/>
          </a:prstGeom>
          <a:noFill/>
          <a:ln>
            <a:noFill/>
          </a:ln>
        </p:spPr>
        <p:txBody>
          <a:bodyPr spcFirstLastPara="1" wrap="square" lIns="121875" tIns="60925" rIns="121875" bIns="60925" anchor="t" anchorCtr="0">
            <a:spAutoFit/>
          </a:bodyPr>
          <a:lstStyle/>
          <a:p>
            <a:pPr marL="0" marR="0" lvl="0" indent="0" algn="r" rtl="0">
              <a:spcBef>
                <a:spcPts val="0"/>
              </a:spcBef>
              <a:spcAft>
                <a:spcPts val="0"/>
              </a:spcAft>
              <a:buNone/>
            </a:pPr>
            <a:fld id="{00000000-1234-1234-1234-123412341234}" type="slidenum">
              <a:rPr lang="en-US" sz="1000" b="0" i="0" u="none" strike="noStrike" cap="none">
                <a:solidFill>
                  <a:schemeClr val="dk1"/>
                </a:solidFill>
                <a:latin typeface="Century Gothic"/>
                <a:ea typeface="Century Gothic"/>
                <a:cs typeface="Century Gothic"/>
                <a:sym typeface="Century Gothic"/>
              </a:rPr>
              <a:t>‹#›</a:t>
            </a:fld>
            <a:endParaRPr sz="1000" b="0" i="0" u="none" strike="noStrike" cap="none">
              <a:solidFill>
                <a:schemeClr val="dk1"/>
              </a:solidFill>
              <a:latin typeface="Century Gothic"/>
              <a:ea typeface="Century Gothic"/>
              <a:cs typeface="Century Gothic"/>
              <a:sym typeface="Century Gothic"/>
            </a:endParaRPr>
          </a:p>
        </p:txBody>
      </p:sp>
      <p:pic>
        <p:nvPicPr>
          <p:cNvPr id="58" name="Google Shape;58;p28"/>
          <p:cNvPicPr preferRelativeResize="0"/>
          <p:nvPr/>
        </p:nvPicPr>
        <p:blipFill rotWithShape="1">
          <a:blip r:embed="rId2">
            <a:alphaModFix/>
          </a:blip>
          <a:srcRect/>
          <a:stretch/>
        </p:blipFill>
        <p:spPr>
          <a:xfrm>
            <a:off x="11449778" y="6274114"/>
            <a:ext cx="496794" cy="496794"/>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1_Title + sub">
  <p:cSld name="1_Title + sub">
    <p:spTree>
      <p:nvGrpSpPr>
        <p:cNvPr id="1" name="Shape 59"/>
        <p:cNvGrpSpPr/>
        <p:nvPr/>
      </p:nvGrpSpPr>
      <p:grpSpPr>
        <a:xfrm>
          <a:off x="0" y="0"/>
          <a:ext cx="0" cy="0"/>
          <a:chOff x="0" y="0"/>
          <a:chExt cx="0" cy="0"/>
        </a:xfrm>
      </p:grpSpPr>
      <p:sp>
        <p:nvSpPr>
          <p:cNvPr id="60" name="Google Shape;60;p29"/>
          <p:cNvSpPr txBox="1"/>
          <p:nvPr/>
        </p:nvSpPr>
        <p:spPr>
          <a:xfrm>
            <a:off x="242252" y="6493931"/>
            <a:ext cx="3923203" cy="276977"/>
          </a:xfrm>
          <a:prstGeom prst="rect">
            <a:avLst/>
          </a:prstGeom>
          <a:noFill/>
          <a:ln>
            <a:noFill/>
          </a:ln>
        </p:spPr>
        <p:txBody>
          <a:bodyPr spcFirstLastPara="1" wrap="square" lIns="121875" tIns="60925" rIns="121875" bIns="60925" anchor="t" anchorCtr="0">
            <a:spAutoFit/>
          </a:bodyPr>
          <a:lstStyle/>
          <a:p>
            <a:pPr marL="0" marR="0" lvl="0" indent="0" algn="l" rtl="0">
              <a:spcBef>
                <a:spcPts val="0"/>
              </a:spcBef>
              <a:spcAft>
                <a:spcPts val="0"/>
              </a:spcAft>
              <a:buNone/>
            </a:pPr>
            <a:r>
              <a:rPr lang="en-US" sz="1000" b="0" i="0" u="none" strike="noStrike" cap="none">
                <a:solidFill>
                  <a:schemeClr val="dk1"/>
                </a:solidFill>
                <a:latin typeface="Century Gothic"/>
                <a:ea typeface="Century Gothic"/>
                <a:cs typeface="Century Gothic"/>
                <a:sym typeface="Century Gothic"/>
              </a:rPr>
              <a:t>NASA’s Applied Remote Sensing Training Program</a:t>
            </a:r>
            <a:endParaRPr sz="1000" b="0" i="0" u="none" strike="noStrike" cap="none">
              <a:solidFill>
                <a:schemeClr val="dk1"/>
              </a:solidFill>
              <a:latin typeface="Century Gothic"/>
              <a:ea typeface="Century Gothic"/>
              <a:cs typeface="Century Gothic"/>
              <a:sym typeface="Century Gothic"/>
            </a:endParaRPr>
          </a:p>
        </p:txBody>
      </p:sp>
      <p:sp>
        <p:nvSpPr>
          <p:cNvPr id="61" name="Google Shape;61;p29"/>
          <p:cNvSpPr txBox="1"/>
          <p:nvPr/>
        </p:nvSpPr>
        <p:spPr>
          <a:xfrm>
            <a:off x="10779744" y="6493931"/>
            <a:ext cx="689755" cy="276977"/>
          </a:xfrm>
          <a:prstGeom prst="rect">
            <a:avLst/>
          </a:prstGeom>
          <a:noFill/>
          <a:ln>
            <a:noFill/>
          </a:ln>
        </p:spPr>
        <p:txBody>
          <a:bodyPr spcFirstLastPara="1" wrap="square" lIns="121875" tIns="60925" rIns="121875" bIns="60925" anchor="t" anchorCtr="0">
            <a:spAutoFit/>
          </a:bodyPr>
          <a:lstStyle/>
          <a:p>
            <a:pPr marL="0" marR="0" lvl="0" indent="0" algn="r" rtl="0">
              <a:spcBef>
                <a:spcPts val="0"/>
              </a:spcBef>
              <a:spcAft>
                <a:spcPts val="0"/>
              </a:spcAft>
              <a:buNone/>
            </a:pPr>
            <a:fld id="{00000000-1234-1234-1234-123412341234}" type="slidenum">
              <a:rPr lang="en-US" sz="1000" b="0" i="0" u="none" strike="noStrike" cap="none">
                <a:solidFill>
                  <a:schemeClr val="dk1"/>
                </a:solidFill>
                <a:latin typeface="Century Gothic"/>
                <a:ea typeface="Century Gothic"/>
                <a:cs typeface="Century Gothic"/>
                <a:sym typeface="Century Gothic"/>
              </a:rPr>
              <a:t>‹#›</a:t>
            </a:fld>
            <a:endParaRPr sz="1000" b="0" i="0" u="none" strike="noStrike" cap="none">
              <a:solidFill>
                <a:schemeClr val="dk1"/>
              </a:solidFill>
              <a:latin typeface="Century Gothic"/>
              <a:ea typeface="Century Gothic"/>
              <a:cs typeface="Century Gothic"/>
              <a:sym typeface="Century Gothic"/>
            </a:endParaRPr>
          </a:p>
        </p:txBody>
      </p:sp>
      <p:pic>
        <p:nvPicPr>
          <p:cNvPr id="62" name="Google Shape;62;p29"/>
          <p:cNvPicPr preferRelativeResize="0"/>
          <p:nvPr/>
        </p:nvPicPr>
        <p:blipFill rotWithShape="1">
          <a:blip r:embed="rId2">
            <a:alphaModFix/>
          </a:blip>
          <a:srcRect/>
          <a:stretch/>
        </p:blipFill>
        <p:spPr>
          <a:xfrm>
            <a:off x="11449778" y="6274114"/>
            <a:ext cx="496794" cy="496794"/>
          </a:xfrm>
          <a:prstGeom prst="rect">
            <a:avLst/>
          </a:prstGeom>
          <a:noFill/>
          <a:ln>
            <a:noFill/>
          </a:ln>
        </p:spPr>
      </p:pic>
      <p:sp>
        <p:nvSpPr>
          <p:cNvPr id="63" name="Google Shape;63;p29"/>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lvl1pPr lvl="0" algn="l">
              <a:spcBef>
                <a:spcPts val="0"/>
              </a:spcBef>
              <a:spcAft>
                <a:spcPts val="0"/>
              </a:spcAft>
              <a:buClr>
                <a:schemeClr val="dk1"/>
              </a:buClr>
              <a:buSzPts val="2800"/>
              <a:buFont typeface="Century Gothic"/>
              <a:buNone/>
              <a:defRPr sz="28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29"/>
          <p:cNvSpPr txBox="1">
            <a:spLocks noGrp="1"/>
          </p:cNvSpPr>
          <p:nvPr>
            <p:ph type="body" idx="1"/>
          </p:nvPr>
        </p:nvSpPr>
        <p:spPr>
          <a:xfrm>
            <a:off x="242252" y="854075"/>
            <a:ext cx="11704320" cy="514014"/>
          </a:xfrm>
          <a:prstGeom prst="rect">
            <a:avLst/>
          </a:prstGeom>
          <a:noFill/>
          <a:ln>
            <a:noFill/>
          </a:ln>
        </p:spPr>
        <p:txBody>
          <a:bodyPr spcFirstLastPara="1" wrap="square" lIns="0" tIns="60925" rIns="121875" bIns="60925" anchor="t" anchorCtr="0">
            <a:normAutofit/>
          </a:bodyPr>
          <a:lstStyle>
            <a:lvl1pPr marL="457200" lvl="0" indent="-228600" algn="l">
              <a:spcBef>
                <a:spcPts val="800"/>
              </a:spcBef>
              <a:spcAft>
                <a:spcPts val="0"/>
              </a:spcAft>
              <a:buClr>
                <a:schemeClr val="dk1"/>
              </a:buClr>
              <a:buSzPts val="2400"/>
              <a:buFont typeface="Century Gothic"/>
              <a:buNone/>
              <a:defRPr b="1"/>
            </a:lvl1pPr>
            <a:lvl2pPr marL="914400" lvl="1" indent="-342900" algn="l">
              <a:spcBef>
                <a:spcPts val="400"/>
              </a:spcBef>
              <a:spcAft>
                <a:spcPts val="0"/>
              </a:spcAft>
              <a:buClr>
                <a:schemeClr val="dk1"/>
              </a:buClr>
              <a:buSzPts val="1800"/>
              <a:buChar char="–"/>
              <a:defRPr/>
            </a:lvl2pPr>
            <a:lvl3pPr marL="1371600" lvl="2" indent="-342900" algn="l">
              <a:spcBef>
                <a:spcPts val="400"/>
              </a:spcBef>
              <a:spcAft>
                <a:spcPts val="0"/>
              </a:spcAft>
              <a:buClr>
                <a:schemeClr val="dk1"/>
              </a:buClr>
              <a:buSzPts val="1800"/>
              <a:buChar char="•"/>
              <a:defRPr/>
            </a:lvl3pPr>
            <a:lvl4pPr marL="1828800" lvl="3" indent="-342900" algn="l">
              <a:spcBef>
                <a:spcPts val="400"/>
              </a:spcBef>
              <a:spcAft>
                <a:spcPts val="0"/>
              </a:spcAft>
              <a:buClr>
                <a:schemeClr val="dk1"/>
              </a:buClr>
              <a:buSzPts val="1800"/>
              <a:buChar char="–"/>
              <a:defRPr/>
            </a:lvl4pPr>
            <a:lvl5pPr marL="2286000" lvl="4" indent="-342900" algn="l">
              <a:spcBef>
                <a:spcPts val="40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65"/>
        <p:cNvGrpSpPr/>
        <p:nvPr/>
      </p:nvGrpSpPr>
      <p:grpSpPr>
        <a:xfrm>
          <a:off x="0" y="0"/>
          <a:ext cx="0" cy="0"/>
          <a:chOff x="0" y="0"/>
          <a:chExt cx="0" cy="0"/>
        </a:xfrm>
      </p:grpSpPr>
      <p:sp>
        <p:nvSpPr>
          <p:cNvPr id="66" name="Google Shape;66;p30"/>
          <p:cNvSpPr txBox="1"/>
          <p:nvPr/>
        </p:nvSpPr>
        <p:spPr>
          <a:xfrm>
            <a:off x="242252" y="6493931"/>
            <a:ext cx="3923203" cy="276977"/>
          </a:xfrm>
          <a:prstGeom prst="rect">
            <a:avLst/>
          </a:prstGeom>
          <a:noFill/>
          <a:ln>
            <a:noFill/>
          </a:ln>
        </p:spPr>
        <p:txBody>
          <a:bodyPr spcFirstLastPara="1" wrap="square" lIns="121875" tIns="60925" rIns="121875" bIns="60925" anchor="t" anchorCtr="0">
            <a:spAutoFit/>
          </a:bodyPr>
          <a:lstStyle/>
          <a:p>
            <a:pPr marL="0" marR="0" lvl="0" indent="0" algn="l" rtl="0">
              <a:spcBef>
                <a:spcPts val="0"/>
              </a:spcBef>
              <a:spcAft>
                <a:spcPts val="0"/>
              </a:spcAft>
              <a:buNone/>
            </a:pPr>
            <a:r>
              <a:rPr lang="en-US" sz="1000" b="0" i="0" u="none" strike="noStrike" cap="none">
                <a:solidFill>
                  <a:schemeClr val="dk1"/>
                </a:solidFill>
                <a:latin typeface="Century Gothic"/>
                <a:ea typeface="Century Gothic"/>
                <a:cs typeface="Century Gothic"/>
                <a:sym typeface="Century Gothic"/>
              </a:rPr>
              <a:t>NASA’s Applied Remote Sensing Training Program</a:t>
            </a:r>
            <a:endParaRPr sz="1000" b="0" i="0" u="none" strike="noStrike" cap="none">
              <a:solidFill>
                <a:schemeClr val="dk1"/>
              </a:solidFill>
              <a:latin typeface="Century Gothic"/>
              <a:ea typeface="Century Gothic"/>
              <a:cs typeface="Century Gothic"/>
              <a:sym typeface="Century Gothic"/>
            </a:endParaRPr>
          </a:p>
        </p:txBody>
      </p:sp>
      <p:sp>
        <p:nvSpPr>
          <p:cNvPr id="67" name="Google Shape;67;p30"/>
          <p:cNvSpPr txBox="1"/>
          <p:nvPr/>
        </p:nvSpPr>
        <p:spPr>
          <a:xfrm>
            <a:off x="10779744" y="6493931"/>
            <a:ext cx="689755" cy="276977"/>
          </a:xfrm>
          <a:prstGeom prst="rect">
            <a:avLst/>
          </a:prstGeom>
          <a:noFill/>
          <a:ln>
            <a:noFill/>
          </a:ln>
        </p:spPr>
        <p:txBody>
          <a:bodyPr spcFirstLastPara="1" wrap="square" lIns="121875" tIns="60925" rIns="121875" bIns="60925" anchor="t" anchorCtr="0">
            <a:spAutoFit/>
          </a:bodyPr>
          <a:lstStyle/>
          <a:p>
            <a:pPr marL="0" marR="0" lvl="0" indent="0" algn="r" rtl="0">
              <a:spcBef>
                <a:spcPts val="0"/>
              </a:spcBef>
              <a:spcAft>
                <a:spcPts val="0"/>
              </a:spcAft>
              <a:buNone/>
            </a:pPr>
            <a:fld id="{00000000-1234-1234-1234-123412341234}" type="slidenum">
              <a:rPr lang="en-US" sz="1000" b="0" i="0" u="none" strike="noStrike" cap="none">
                <a:solidFill>
                  <a:schemeClr val="dk1"/>
                </a:solidFill>
                <a:latin typeface="Century Gothic"/>
                <a:ea typeface="Century Gothic"/>
                <a:cs typeface="Century Gothic"/>
                <a:sym typeface="Century Gothic"/>
              </a:rPr>
              <a:t>‹#›</a:t>
            </a:fld>
            <a:endParaRPr sz="1000" b="0" i="0" u="none" strike="noStrike" cap="none">
              <a:solidFill>
                <a:schemeClr val="dk1"/>
              </a:solidFill>
              <a:latin typeface="Century Gothic"/>
              <a:ea typeface="Century Gothic"/>
              <a:cs typeface="Century Gothic"/>
              <a:sym typeface="Century Gothic"/>
            </a:endParaRPr>
          </a:p>
        </p:txBody>
      </p:sp>
      <p:pic>
        <p:nvPicPr>
          <p:cNvPr id="68" name="Google Shape;68;p30"/>
          <p:cNvPicPr preferRelativeResize="0"/>
          <p:nvPr/>
        </p:nvPicPr>
        <p:blipFill rotWithShape="1">
          <a:blip r:embed="rId2">
            <a:alphaModFix/>
          </a:blip>
          <a:srcRect/>
          <a:stretch/>
        </p:blipFill>
        <p:spPr>
          <a:xfrm>
            <a:off x="11449778" y="6274114"/>
            <a:ext cx="496794" cy="496794"/>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1"/>
          <p:cNvSpPr txBox="1">
            <a:spLocks noGrp="1"/>
          </p:cNvSpPr>
          <p:nvPr>
            <p:ph type="title"/>
          </p:nvPr>
        </p:nvSpPr>
        <p:spPr>
          <a:xfrm>
            <a:off x="242252" y="274641"/>
            <a:ext cx="11704320" cy="576299"/>
          </a:xfrm>
          <a:prstGeom prst="rect">
            <a:avLst/>
          </a:prstGeom>
          <a:noFill/>
          <a:ln>
            <a:noFill/>
          </a:ln>
        </p:spPr>
        <p:txBody>
          <a:bodyPr spcFirstLastPara="1" wrap="square" lIns="121875" tIns="60925" rIns="121875" bIns="60925" anchor="t" anchorCtr="0">
            <a:noAutofit/>
          </a:bodyPr>
          <a:lstStyle>
            <a:lvl1pPr marR="0" lvl="0" algn="l" rtl="0">
              <a:spcBef>
                <a:spcPts val="0"/>
              </a:spcBef>
              <a:spcAft>
                <a:spcPts val="0"/>
              </a:spcAft>
              <a:buClr>
                <a:schemeClr val="dk1"/>
              </a:buClr>
              <a:buSzPts val="2800"/>
              <a:buFont typeface="Century Gothic"/>
              <a:buNone/>
              <a:defRPr sz="2800" b="0" i="0" u="none" strike="noStrike" cap="none">
                <a:solidFill>
                  <a:schemeClr val="dk1"/>
                </a:solidFill>
                <a:latin typeface="Century Gothic"/>
                <a:ea typeface="Century Gothic"/>
                <a:cs typeface="Century Gothic"/>
                <a:sym typeface="Century Gothic"/>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1"/>
          <p:cNvSpPr txBox="1">
            <a:spLocks noGrp="1"/>
          </p:cNvSpPr>
          <p:nvPr>
            <p:ph type="body" idx="1"/>
          </p:nvPr>
        </p:nvSpPr>
        <p:spPr>
          <a:xfrm>
            <a:off x="242252" y="1176843"/>
            <a:ext cx="11704320" cy="5439109"/>
          </a:xfrm>
          <a:prstGeom prst="rect">
            <a:avLst/>
          </a:prstGeom>
          <a:noFill/>
          <a:ln>
            <a:noFill/>
          </a:ln>
        </p:spPr>
        <p:txBody>
          <a:bodyPr spcFirstLastPara="1" wrap="square" lIns="0" tIns="60925" rIns="121875" bIns="60925" anchor="t" anchorCtr="0">
            <a:normAutofit/>
          </a:bodyPr>
          <a:lstStyle>
            <a:lvl1pPr marL="457200" marR="0" lvl="0" indent="-381000" algn="l" rtl="0">
              <a:spcBef>
                <a:spcPts val="800"/>
              </a:spcBef>
              <a:spcAft>
                <a:spcPts val="0"/>
              </a:spcAft>
              <a:buClr>
                <a:schemeClr val="dk1"/>
              </a:buClr>
              <a:buSzPts val="2400"/>
              <a:buFont typeface="Arial"/>
              <a:buChar char="•"/>
              <a:defRPr sz="2400" b="0" i="0" u="none" strike="noStrike" cap="none">
                <a:solidFill>
                  <a:schemeClr val="dk1"/>
                </a:solidFill>
                <a:latin typeface="Century Gothic"/>
                <a:ea typeface="Century Gothic"/>
                <a:cs typeface="Century Gothic"/>
                <a:sym typeface="Century Gothic"/>
              </a:defRPr>
            </a:lvl1pPr>
            <a:lvl2pPr marL="914400" marR="0" lvl="1" indent="-381000" algn="l" rtl="0">
              <a:spcBef>
                <a:spcPts val="400"/>
              </a:spcBef>
              <a:spcAft>
                <a:spcPts val="0"/>
              </a:spcAft>
              <a:buClr>
                <a:schemeClr val="dk1"/>
              </a:buClr>
              <a:buSzPts val="2400"/>
              <a:buFont typeface="Arial"/>
              <a:buChar char="–"/>
              <a:defRPr sz="2400" b="0" i="0" u="none" strike="noStrike" cap="none">
                <a:solidFill>
                  <a:schemeClr val="dk1"/>
                </a:solidFill>
                <a:latin typeface="Century Gothic"/>
                <a:ea typeface="Century Gothic"/>
                <a:cs typeface="Century Gothic"/>
                <a:sym typeface="Century Gothic"/>
              </a:defRPr>
            </a:lvl2pPr>
            <a:lvl3pPr marL="1371600" marR="0" lvl="2" indent="-381000" algn="l" rtl="0">
              <a:spcBef>
                <a:spcPts val="400"/>
              </a:spcBef>
              <a:spcAft>
                <a:spcPts val="0"/>
              </a:spcAft>
              <a:buClr>
                <a:schemeClr val="dk1"/>
              </a:buClr>
              <a:buSzPts val="2400"/>
              <a:buFont typeface="Arial"/>
              <a:buChar char="•"/>
              <a:defRPr sz="2400" b="0" i="0" u="none" strike="noStrike" cap="none">
                <a:solidFill>
                  <a:schemeClr val="dk1"/>
                </a:solidFill>
                <a:latin typeface="Century Gothic"/>
                <a:ea typeface="Century Gothic"/>
                <a:cs typeface="Century Gothic"/>
                <a:sym typeface="Century Gothic"/>
              </a:defRPr>
            </a:lvl3pPr>
            <a:lvl4pPr marL="1828800" marR="0" lvl="3" indent="-381000" algn="l" rtl="0">
              <a:spcBef>
                <a:spcPts val="400"/>
              </a:spcBef>
              <a:spcAft>
                <a:spcPts val="0"/>
              </a:spcAft>
              <a:buClr>
                <a:schemeClr val="dk1"/>
              </a:buClr>
              <a:buSzPts val="2400"/>
              <a:buFont typeface="Arial"/>
              <a:buChar char="–"/>
              <a:defRPr sz="2400" b="0" i="0" u="none" strike="noStrike" cap="none">
                <a:solidFill>
                  <a:schemeClr val="dk1"/>
                </a:solidFill>
                <a:latin typeface="Century Gothic"/>
                <a:ea typeface="Century Gothic"/>
                <a:cs typeface="Century Gothic"/>
                <a:sym typeface="Century Gothic"/>
              </a:defRPr>
            </a:lvl4pPr>
            <a:lvl5pPr marL="2286000" marR="0" lvl="4" indent="-381000" algn="l" rtl="0">
              <a:spcBef>
                <a:spcPts val="400"/>
              </a:spcBef>
              <a:spcAft>
                <a:spcPts val="0"/>
              </a:spcAft>
              <a:buClr>
                <a:schemeClr val="dk1"/>
              </a:buClr>
              <a:buSzPts val="2400"/>
              <a:buFont typeface="Arial"/>
              <a:buChar char="»"/>
              <a:defRPr sz="2400" b="0" i="0" u="none" strike="noStrike" cap="none">
                <a:solidFill>
                  <a:schemeClr val="dk1"/>
                </a:solidFill>
                <a:latin typeface="Century Gothic"/>
                <a:ea typeface="Century Gothic"/>
                <a:cs typeface="Century Gothic"/>
                <a:sym typeface="Century Gothic"/>
              </a:defRPr>
            </a:lvl5pPr>
            <a:lvl6pPr marL="2743200" marR="0" lvl="5" indent="-400050" algn="l" rtl="0">
              <a:spcBef>
                <a:spcPts val="540"/>
              </a:spcBef>
              <a:spcAft>
                <a:spcPts val="0"/>
              </a:spcAft>
              <a:buClr>
                <a:schemeClr val="dk1"/>
              </a:buClr>
              <a:buSzPts val="2700"/>
              <a:buFont typeface="Arial"/>
              <a:buChar char="•"/>
              <a:defRPr sz="2700" b="0" i="0" u="none" strike="noStrike" cap="none">
                <a:solidFill>
                  <a:schemeClr val="dk1"/>
                </a:solidFill>
                <a:latin typeface="Century Gothic"/>
                <a:ea typeface="Century Gothic"/>
                <a:cs typeface="Century Gothic"/>
                <a:sym typeface="Century Gothic"/>
              </a:defRPr>
            </a:lvl6pPr>
            <a:lvl7pPr marL="3200400" marR="0" lvl="6" indent="-400050" algn="l" rtl="0">
              <a:spcBef>
                <a:spcPts val="540"/>
              </a:spcBef>
              <a:spcAft>
                <a:spcPts val="0"/>
              </a:spcAft>
              <a:buClr>
                <a:schemeClr val="dk1"/>
              </a:buClr>
              <a:buSzPts val="2700"/>
              <a:buFont typeface="Arial"/>
              <a:buChar char="•"/>
              <a:defRPr sz="2700" b="0" i="0" u="none" strike="noStrike" cap="none">
                <a:solidFill>
                  <a:schemeClr val="dk1"/>
                </a:solidFill>
                <a:latin typeface="Century Gothic"/>
                <a:ea typeface="Century Gothic"/>
                <a:cs typeface="Century Gothic"/>
                <a:sym typeface="Century Gothic"/>
              </a:defRPr>
            </a:lvl7pPr>
            <a:lvl8pPr marL="3657600" marR="0" lvl="7" indent="-400050" algn="l" rtl="0">
              <a:spcBef>
                <a:spcPts val="540"/>
              </a:spcBef>
              <a:spcAft>
                <a:spcPts val="0"/>
              </a:spcAft>
              <a:buClr>
                <a:schemeClr val="dk1"/>
              </a:buClr>
              <a:buSzPts val="2700"/>
              <a:buFont typeface="Arial"/>
              <a:buChar char="•"/>
              <a:defRPr sz="2700" b="0" i="0" u="none" strike="noStrike" cap="none">
                <a:solidFill>
                  <a:schemeClr val="dk1"/>
                </a:solidFill>
                <a:latin typeface="Century Gothic"/>
                <a:ea typeface="Century Gothic"/>
                <a:cs typeface="Century Gothic"/>
                <a:sym typeface="Century Gothic"/>
              </a:defRPr>
            </a:lvl8pPr>
            <a:lvl9pPr marL="4114800" marR="0" lvl="8" indent="-400050" algn="l" rtl="0">
              <a:spcBef>
                <a:spcPts val="540"/>
              </a:spcBef>
              <a:spcAft>
                <a:spcPts val="0"/>
              </a:spcAft>
              <a:buClr>
                <a:schemeClr val="dk1"/>
              </a:buClr>
              <a:buSzPts val="2700"/>
              <a:buFont typeface="Arial"/>
              <a:buChar char="•"/>
              <a:defRPr sz="2700" b="0" i="0" u="none" strike="noStrike" cap="none">
                <a:solidFill>
                  <a:schemeClr val="dk1"/>
                </a:solidFill>
                <a:latin typeface="Century Gothic"/>
                <a:ea typeface="Century Gothic"/>
                <a:cs typeface="Century Gothic"/>
                <a:sym typeface="Century Gothic"/>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nul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arset.gsfc.nasa.gov/"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eeflux-level1.appspot.com/"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
          <p:cNvSpPr txBox="1">
            <a:spLocks noGrp="1"/>
          </p:cNvSpPr>
          <p:nvPr>
            <p:ph type="ctrTitle"/>
          </p:nvPr>
        </p:nvSpPr>
        <p:spPr>
          <a:xfrm>
            <a:off x="1869242" y="4809507"/>
            <a:ext cx="9597290" cy="730682"/>
          </a:xfrm>
          <a:prstGeom prst="rect">
            <a:avLst/>
          </a:prstGeom>
          <a:noFill/>
          <a:ln>
            <a:noFill/>
          </a:ln>
        </p:spPr>
        <p:txBody>
          <a:bodyPr spcFirstLastPara="1" wrap="square" lIns="121875" tIns="60925" rIns="121875" bIns="60925" anchor="ctr" anchorCtr="0">
            <a:normAutofit/>
          </a:bodyPr>
          <a:lstStyle/>
          <a:p>
            <a:pPr marL="0" lvl="0" indent="0" algn="l" rtl="0">
              <a:lnSpc>
                <a:spcPct val="120000"/>
              </a:lnSpc>
              <a:spcBef>
                <a:spcPts val="0"/>
              </a:spcBef>
              <a:spcAft>
                <a:spcPts val="0"/>
              </a:spcAft>
              <a:buClr>
                <a:schemeClr val="dk1"/>
              </a:buClr>
              <a:buSzPts val="3200"/>
              <a:buFont typeface="Century Gothic"/>
              <a:buNone/>
            </a:pPr>
            <a:r>
              <a:rPr lang="en-US"/>
              <a:t>Access Landsat-Based Evapotranspiration</a:t>
            </a:r>
            <a:endParaRPr/>
          </a:p>
        </p:txBody>
      </p:sp>
      <p:sp>
        <p:nvSpPr>
          <p:cNvPr id="75" name="Google Shape;75;p1"/>
          <p:cNvSpPr txBox="1">
            <a:spLocks noGrp="1"/>
          </p:cNvSpPr>
          <p:nvPr>
            <p:ph type="body" idx="1"/>
          </p:nvPr>
        </p:nvSpPr>
        <p:spPr>
          <a:xfrm>
            <a:off x="1868574" y="5636267"/>
            <a:ext cx="9598611" cy="439738"/>
          </a:xfrm>
          <a:prstGeom prst="rect">
            <a:avLst/>
          </a:prstGeom>
          <a:noFill/>
          <a:ln>
            <a:noFill/>
          </a:ln>
        </p:spPr>
        <p:txBody>
          <a:bodyPr spcFirstLastPara="1" wrap="square" lIns="0" tIns="60925" rIns="121875" bIns="60925" anchor="ctr" anchorCtr="0">
            <a:noAutofit/>
          </a:bodyPr>
          <a:lstStyle/>
          <a:p>
            <a:pPr marL="146278" lvl="0" indent="0" algn="l" rtl="0">
              <a:spcBef>
                <a:spcPts val="0"/>
              </a:spcBef>
              <a:spcAft>
                <a:spcPts val="0"/>
              </a:spcAft>
              <a:buClr>
                <a:schemeClr val="dk1"/>
              </a:buClr>
              <a:buSzPts val="2000"/>
              <a:buFont typeface="Century Gothic"/>
              <a:buNone/>
            </a:pPr>
            <a:endParaRPr dirty="0"/>
          </a:p>
        </p:txBody>
      </p:sp>
      <p:sp>
        <p:nvSpPr>
          <p:cNvPr id="76" name="Google Shape;76;p1"/>
          <p:cNvSpPr txBox="1">
            <a:spLocks noGrp="1"/>
          </p:cNvSpPr>
          <p:nvPr>
            <p:ph type="body" idx="2"/>
          </p:nvPr>
        </p:nvSpPr>
        <p:spPr>
          <a:xfrm>
            <a:off x="1868574" y="6172083"/>
            <a:ext cx="9598611" cy="439738"/>
          </a:xfrm>
          <a:prstGeom prst="rect">
            <a:avLst/>
          </a:prstGeom>
          <a:noFill/>
          <a:ln>
            <a:noFill/>
          </a:ln>
        </p:spPr>
        <p:txBody>
          <a:bodyPr spcFirstLastPara="1" wrap="square" lIns="0" tIns="60925" rIns="121875" bIns="60925" anchor="ctr" anchorCtr="0">
            <a:noAutofit/>
          </a:bodyPr>
          <a:lstStyle/>
          <a:p>
            <a:pPr marL="146278" lvl="0" indent="0" algn="l" rtl="0">
              <a:spcBef>
                <a:spcPts val="0"/>
              </a:spcBef>
              <a:spcAft>
                <a:spcPts val="0"/>
              </a:spcAft>
              <a:buClr>
                <a:schemeClr val="dk1"/>
              </a:buClr>
              <a:buSzPts val="2000"/>
              <a:buFont typeface="Century Gothic"/>
              <a:buNone/>
            </a:pPr>
            <a:r>
              <a:rPr lang="en-US" dirty="0"/>
              <a:t>15 November, 2022</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0"/>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Select Landsat Images and Calculate METRIC ET</a:t>
            </a:r>
            <a:endParaRPr/>
          </a:p>
        </p:txBody>
      </p:sp>
      <p:sp>
        <p:nvSpPr>
          <p:cNvPr id="146" name="Google Shape;146;p10"/>
          <p:cNvSpPr txBox="1">
            <a:spLocks noGrp="1"/>
          </p:cNvSpPr>
          <p:nvPr>
            <p:ph type="body" idx="1"/>
          </p:nvPr>
        </p:nvSpPr>
        <p:spPr>
          <a:xfrm>
            <a:off x="242252" y="1130283"/>
            <a:ext cx="11704320" cy="5041917"/>
          </a:xfrm>
          <a:prstGeom prst="rect">
            <a:avLst/>
          </a:prstGeom>
          <a:noFill/>
          <a:ln>
            <a:noFill/>
          </a:ln>
        </p:spPr>
        <p:txBody>
          <a:bodyPr spcFirstLastPara="1" wrap="square" lIns="0" tIns="60925" rIns="121875" bIns="60925" anchor="t" anchorCtr="0">
            <a:normAutofit/>
          </a:bodyPr>
          <a:lstStyle/>
          <a:p>
            <a:pPr marL="603478" lvl="0" indent="-457200" algn="l" rtl="0">
              <a:spcBef>
                <a:spcPts val="0"/>
              </a:spcBef>
              <a:spcAft>
                <a:spcPts val="0"/>
              </a:spcAft>
              <a:buClr>
                <a:schemeClr val="dk1"/>
              </a:buClr>
              <a:buSzPts val="2400"/>
              <a:buFont typeface="Century Gothic"/>
              <a:buAutoNum type="arabicPeriod" startAt="8"/>
            </a:pPr>
            <a:r>
              <a:rPr lang="en-US"/>
              <a:t>Download and save ET as a GeoTIFF file by clicking on the down arrow  next to the Actual ET. You will get the files in .zip format. Unzip the files to get the ET data in GeoTIFF format.</a:t>
            </a:r>
            <a:endParaRPr/>
          </a:p>
          <a:p>
            <a:pPr marL="603478" lvl="0" indent="-457200" algn="l" rtl="0">
              <a:spcBef>
                <a:spcPts val="800"/>
              </a:spcBef>
              <a:spcAft>
                <a:spcPts val="0"/>
              </a:spcAft>
              <a:buClr>
                <a:schemeClr val="dk1"/>
              </a:buClr>
              <a:buSzPts val="2400"/>
              <a:buFont typeface="Century Gothic"/>
              <a:buAutoNum type="arabicPeriod" startAt="8"/>
            </a:pPr>
            <a:r>
              <a:rPr lang="en-US"/>
              <a:t>Repeat the above steps for 1 to 28 February 2017 and save a GeoTIFF file for each day.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1"/>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Questions</a:t>
            </a:r>
            <a:endParaRPr/>
          </a:p>
        </p:txBody>
      </p:sp>
      <p:sp>
        <p:nvSpPr>
          <p:cNvPr id="152" name="Google Shape;152;p11"/>
          <p:cNvSpPr txBox="1">
            <a:spLocks noGrp="1"/>
          </p:cNvSpPr>
          <p:nvPr>
            <p:ph type="body" idx="1"/>
          </p:nvPr>
        </p:nvSpPr>
        <p:spPr>
          <a:xfrm>
            <a:off x="242252" y="1130283"/>
            <a:ext cx="11704320" cy="5041917"/>
          </a:xfrm>
          <a:prstGeom prst="rect">
            <a:avLst/>
          </a:prstGeom>
          <a:noFill/>
          <a:ln>
            <a:noFill/>
          </a:ln>
        </p:spPr>
        <p:txBody>
          <a:bodyPr spcFirstLastPara="1" wrap="square" lIns="0" tIns="60925" rIns="121875" bIns="60925" anchor="t" anchorCtr="0">
            <a:normAutofit/>
          </a:bodyPr>
          <a:lstStyle/>
          <a:p>
            <a:pPr marL="603478" lvl="0" indent="-457200" algn="l" rtl="0">
              <a:spcBef>
                <a:spcPts val="0"/>
              </a:spcBef>
              <a:spcAft>
                <a:spcPts val="0"/>
              </a:spcAft>
              <a:buClr>
                <a:schemeClr val="dk1"/>
              </a:buClr>
              <a:buSzPts val="2400"/>
              <a:buFont typeface="Century Gothic"/>
              <a:buAutoNum type="arabicPeriod"/>
            </a:pPr>
            <a:r>
              <a:rPr lang="en-US"/>
              <a:t>Visually compare the ET maps for Landsat 7 images to that from Landsat 8 and comment on the difference you see in the quality of the data.</a:t>
            </a:r>
            <a:br>
              <a:rPr lang="en-US"/>
            </a:br>
            <a:br>
              <a:rPr lang="en-US"/>
            </a:br>
            <a:endParaRPr/>
          </a:p>
          <a:p>
            <a:pPr marL="603478" lvl="0" indent="-457200" algn="l" rtl="0">
              <a:spcBef>
                <a:spcPts val="800"/>
              </a:spcBef>
              <a:spcAft>
                <a:spcPts val="0"/>
              </a:spcAft>
              <a:buClr>
                <a:schemeClr val="dk1"/>
              </a:buClr>
              <a:buSzPts val="2400"/>
              <a:buFont typeface="Century Gothic"/>
              <a:buAutoNum type="arabicPeriod"/>
            </a:pPr>
            <a:r>
              <a:rPr lang="en-US"/>
              <a:t>What is the unit of ET?</a:t>
            </a:r>
            <a:br>
              <a:rPr lang="en-US"/>
            </a:br>
            <a:br>
              <a:rPr lang="en-US"/>
            </a:br>
            <a:r>
              <a:rPr lang="en-US"/>
              <a:t> </a:t>
            </a:r>
            <a:endParaRPr/>
          </a:p>
          <a:p>
            <a:pPr marL="603478" lvl="0" indent="-457200" algn="l" rtl="0">
              <a:spcBef>
                <a:spcPts val="800"/>
              </a:spcBef>
              <a:spcAft>
                <a:spcPts val="0"/>
              </a:spcAft>
              <a:buClr>
                <a:schemeClr val="dk1"/>
              </a:buClr>
              <a:buSzPts val="2400"/>
              <a:buFont typeface="Century Gothic"/>
              <a:buAutoNum type="arabicPeriod"/>
            </a:pPr>
            <a:r>
              <a:rPr lang="en-US"/>
              <a:t>Compare the ET for images with different cloud cover. What happens when an image has large (&gt;50%) cloud cover?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2"/>
          <p:cNvSpPr txBox="1">
            <a:spLocks noGrp="1"/>
          </p:cNvSpPr>
          <p:nvPr>
            <p:ph type="title"/>
          </p:nvPr>
        </p:nvSpPr>
        <p:spPr>
          <a:xfrm>
            <a:off x="1321692" y="4914998"/>
            <a:ext cx="9545440" cy="1643370"/>
          </a:xfrm>
          <a:prstGeom prst="rect">
            <a:avLst/>
          </a:prstGeom>
          <a:noFill/>
          <a:ln>
            <a:noFill/>
          </a:ln>
        </p:spPr>
        <p:txBody>
          <a:bodyPr spcFirstLastPara="1" wrap="square" lIns="121875" tIns="60925" rIns="121875" bIns="60925" anchor="ctr" anchorCtr="0">
            <a:noAutofit/>
          </a:bodyPr>
          <a:lstStyle/>
          <a:p>
            <a:pPr marL="0" lvl="0" indent="0" algn="ctr" rtl="0">
              <a:spcBef>
                <a:spcPts val="0"/>
              </a:spcBef>
              <a:spcAft>
                <a:spcPts val="0"/>
              </a:spcAft>
              <a:buClr>
                <a:schemeClr val="dk1"/>
              </a:buClr>
              <a:buSzPts val="3200"/>
              <a:buFont typeface="Century Gothic"/>
              <a:buNone/>
            </a:pPr>
            <a:r>
              <a:rPr lang="en-US"/>
              <a:t>Part 2: QGIS Analysis of ET Data for February 2016 &amp; 2017</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3"/>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QGIS Analysis of ET Data for February 2016 &amp; 2017</a:t>
            </a:r>
            <a:endParaRPr/>
          </a:p>
        </p:txBody>
      </p:sp>
      <p:sp>
        <p:nvSpPr>
          <p:cNvPr id="163" name="Google Shape;163;p13"/>
          <p:cNvSpPr txBox="1">
            <a:spLocks noGrp="1"/>
          </p:cNvSpPr>
          <p:nvPr>
            <p:ph type="body" idx="1"/>
          </p:nvPr>
        </p:nvSpPr>
        <p:spPr>
          <a:xfrm>
            <a:off x="242252" y="1130283"/>
            <a:ext cx="11704320" cy="5041917"/>
          </a:xfrm>
          <a:prstGeom prst="rect">
            <a:avLst/>
          </a:prstGeom>
          <a:noFill/>
          <a:ln>
            <a:noFill/>
          </a:ln>
        </p:spPr>
        <p:txBody>
          <a:bodyPr spcFirstLastPara="1" wrap="square" lIns="0" tIns="60925" rIns="121875" bIns="60925" anchor="t" anchorCtr="0">
            <a:normAutofit/>
          </a:bodyPr>
          <a:lstStyle/>
          <a:p>
            <a:pPr marL="603478" lvl="0" indent="-457200" algn="l" rtl="0">
              <a:spcBef>
                <a:spcPts val="0"/>
              </a:spcBef>
              <a:spcAft>
                <a:spcPts val="0"/>
              </a:spcAft>
              <a:buClr>
                <a:schemeClr val="dk1"/>
              </a:buClr>
              <a:buSzPts val="2400"/>
              <a:buFont typeface="Century Gothic"/>
              <a:buAutoNum type="arabicPeriod"/>
            </a:pPr>
            <a:r>
              <a:rPr lang="en-US"/>
              <a:t>Open QGIS and start a new project</a:t>
            </a:r>
            <a:endParaRPr/>
          </a:p>
          <a:p>
            <a:pPr marL="603478" lvl="0" indent="-457200" algn="l" rtl="0">
              <a:spcBef>
                <a:spcPts val="800"/>
              </a:spcBef>
              <a:spcAft>
                <a:spcPts val="0"/>
              </a:spcAft>
              <a:buClr>
                <a:schemeClr val="dk1"/>
              </a:buClr>
              <a:buSzPts val="2400"/>
              <a:buFont typeface="Century Gothic"/>
              <a:buAutoNum type="arabicPeriod"/>
            </a:pPr>
            <a:r>
              <a:rPr lang="en-US"/>
              <a:t>From the top menu bar, click on </a:t>
            </a:r>
            <a:r>
              <a:rPr lang="en-US" b="1"/>
              <a:t>Web</a:t>
            </a:r>
            <a:r>
              <a:rPr lang="en-US"/>
              <a:t>, select </a:t>
            </a:r>
            <a:r>
              <a:rPr lang="en-US" b="1"/>
              <a:t>Open Layer Plugin</a:t>
            </a:r>
            <a:r>
              <a:rPr lang="en-US"/>
              <a:t> and select a background map</a:t>
            </a:r>
            <a:endParaRPr/>
          </a:p>
          <a:p>
            <a:pPr marL="603478" lvl="0" indent="-457200" algn="l" rtl="0">
              <a:spcBef>
                <a:spcPts val="800"/>
              </a:spcBef>
              <a:spcAft>
                <a:spcPts val="0"/>
              </a:spcAft>
              <a:buClr>
                <a:schemeClr val="dk1"/>
              </a:buClr>
              <a:buSzPts val="2400"/>
              <a:buFont typeface="Century Gothic"/>
              <a:buAutoNum type="arabicPeriod"/>
            </a:pPr>
            <a:r>
              <a:rPr lang="en-US"/>
              <a:t>Click on the menu on the left bar and click </a:t>
            </a:r>
            <a:r>
              <a:rPr lang="en-US" b="1"/>
              <a:t>Add Vector</a:t>
            </a:r>
            <a:r>
              <a:rPr lang="en-US"/>
              <a:t>        to add the SFW shapefile: sfv_4326.shp</a:t>
            </a:r>
            <a:endParaRPr/>
          </a:p>
        </p:txBody>
      </p:sp>
      <p:pic>
        <p:nvPicPr>
          <p:cNvPr id="164" name="Google Shape;164;p13" descr="../../../../../../Desktop/Screen%20Shot%202017-11-08%20at%2011."/>
          <p:cNvPicPr preferRelativeResize="0"/>
          <p:nvPr/>
        </p:nvPicPr>
        <p:blipFill rotWithShape="1">
          <a:blip r:embed="rId3">
            <a:alphaModFix/>
          </a:blip>
          <a:srcRect/>
          <a:stretch/>
        </p:blipFill>
        <p:spPr>
          <a:xfrm>
            <a:off x="9066212" y="2438400"/>
            <a:ext cx="457200" cy="43124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4"/>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QGIS Analysis of ET Data for February 2016 &amp; 2017</a:t>
            </a:r>
            <a:endParaRPr/>
          </a:p>
        </p:txBody>
      </p:sp>
      <p:sp>
        <p:nvSpPr>
          <p:cNvPr id="170" name="Google Shape;170;p14"/>
          <p:cNvSpPr txBox="1">
            <a:spLocks noGrp="1"/>
          </p:cNvSpPr>
          <p:nvPr>
            <p:ph type="body" idx="1"/>
          </p:nvPr>
        </p:nvSpPr>
        <p:spPr>
          <a:xfrm>
            <a:off x="242252" y="1130283"/>
            <a:ext cx="7223760" cy="5041917"/>
          </a:xfrm>
          <a:prstGeom prst="rect">
            <a:avLst/>
          </a:prstGeom>
          <a:noFill/>
          <a:ln>
            <a:noFill/>
          </a:ln>
        </p:spPr>
        <p:txBody>
          <a:bodyPr spcFirstLastPara="1" wrap="square" lIns="0" tIns="60925" rIns="121875" bIns="60925" anchor="t" anchorCtr="0">
            <a:noAutofit/>
          </a:bodyPr>
          <a:lstStyle/>
          <a:p>
            <a:pPr marL="603478" lvl="0" indent="-457200" algn="l" rtl="0">
              <a:spcBef>
                <a:spcPts val="0"/>
              </a:spcBef>
              <a:spcAft>
                <a:spcPts val="0"/>
              </a:spcAft>
              <a:buClr>
                <a:schemeClr val="dk1"/>
              </a:buClr>
              <a:buSzPts val="2400"/>
              <a:buFont typeface="Century Gothic"/>
              <a:buAutoNum type="arabicPeriod" startAt="4"/>
            </a:pPr>
            <a:r>
              <a:rPr lang="en-US"/>
              <a:t>Make the shapefile layer transparent with only the boundary outlined on the map</a:t>
            </a:r>
            <a:endParaRPr/>
          </a:p>
          <a:p>
            <a:pPr marL="621683" lvl="1" indent="-255986" algn="l" rtl="0">
              <a:spcBef>
                <a:spcPts val="400"/>
              </a:spcBef>
              <a:spcAft>
                <a:spcPts val="0"/>
              </a:spcAft>
              <a:buClr>
                <a:schemeClr val="dk1"/>
              </a:buClr>
              <a:buSzPts val="2400"/>
              <a:buChar char="–"/>
            </a:pPr>
            <a:r>
              <a:rPr lang="en-US"/>
              <a:t>Right click on the layer file and go to </a:t>
            </a:r>
            <a:r>
              <a:rPr lang="en-US" b="1"/>
              <a:t>Properties</a:t>
            </a:r>
            <a:r>
              <a:rPr lang="en-US"/>
              <a:t> &gt; </a:t>
            </a:r>
            <a:r>
              <a:rPr lang="en-US" b="1"/>
              <a:t>Style</a:t>
            </a:r>
            <a:endParaRPr/>
          </a:p>
          <a:p>
            <a:pPr marL="621683" lvl="1" indent="-255986" algn="l" rtl="0">
              <a:spcBef>
                <a:spcPts val="400"/>
              </a:spcBef>
              <a:spcAft>
                <a:spcPts val="0"/>
              </a:spcAft>
              <a:buClr>
                <a:schemeClr val="dk1"/>
              </a:buClr>
              <a:buSzPts val="2400"/>
              <a:buChar char="–"/>
            </a:pPr>
            <a:r>
              <a:rPr lang="en-US"/>
              <a:t>Click on the down arrow in the </a:t>
            </a:r>
            <a:r>
              <a:rPr lang="en-US" b="1"/>
              <a:t>Fill</a:t>
            </a:r>
            <a:r>
              <a:rPr lang="en-US"/>
              <a:t> window and select </a:t>
            </a:r>
            <a:r>
              <a:rPr lang="en-US" b="1"/>
              <a:t>Transparent fill</a:t>
            </a:r>
            <a:endParaRPr/>
          </a:p>
          <a:p>
            <a:pPr marL="621683" lvl="1" indent="-255986" algn="l" rtl="0">
              <a:spcBef>
                <a:spcPts val="400"/>
              </a:spcBef>
              <a:spcAft>
                <a:spcPts val="0"/>
              </a:spcAft>
              <a:buClr>
                <a:schemeClr val="dk1"/>
              </a:buClr>
              <a:buSzPts val="2400"/>
              <a:buChar char="–"/>
            </a:pPr>
            <a:r>
              <a:rPr lang="en-US"/>
              <a:t>Click on the down arrow in the </a:t>
            </a:r>
            <a:r>
              <a:rPr lang="en-US" b="1"/>
              <a:t>Outline</a:t>
            </a:r>
            <a:r>
              <a:rPr lang="en-US"/>
              <a:t> window and choose a color of the shapefile boundary (The example uses black)</a:t>
            </a:r>
            <a:endParaRPr/>
          </a:p>
          <a:p>
            <a:pPr marL="621683" lvl="1" indent="-255986" algn="l" rtl="0">
              <a:spcBef>
                <a:spcPts val="400"/>
              </a:spcBef>
              <a:spcAft>
                <a:spcPts val="0"/>
              </a:spcAft>
              <a:buClr>
                <a:schemeClr val="dk1"/>
              </a:buClr>
              <a:buSzPts val="2400"/>
              <a:buChar char="–"/>
            </a:pPr>
            <a:r>
              <a:rPr lang="en-US"/>
              <a:t>Choose </a:t>
            </a:r>
            <a:r>
              <a:rPr lang="en-US" b="1"/>
              <a:t>outline width</a:t>
            </a:r>
            <a:r>
              <a:rPr lang="en-US"/>
              <a:t> to be 2.0</a:t>
            </a:r>
            <a:endParaRPr/>
          </a:p>
          <a:p>
            <a:pPr marL="621683" lvl="1" indent="-255986" algn="l" rtl="0">
              <a:spcBef>
                <a:spcPts val="400"/>
              </a:spcBef>
              <a:spcAft>
                <a:spcPts val="0"/>
              </a:spcAft>
              <a:buClr>
                <a:schemeClr val="dk1"/>
              </a:buClr>
              <a:buSzPts val="2400"/>
              <a:buChar char="–"/>
            </a:pPr>
            <a:r>
              <a:rPr lang="en-US"/>
              <a:t>Click </a:t>
            </a:r>
            <a:r>
              <a:rPr lang="en-US" b="1"/>
              <a:t>Apply </a:t>
            </a:r>
            <a:r>
              <a:rPr lang="en-US"/>
              <a:t>and </a:t>
            </a:r>
            <a:r>
              <a:rPr lang="en-US" b="1"/>
              <a:t>OK </a:t>
            </a:r>
            <a:r>
              <a:rPr lang="en-US"/>
              <a:t>to get the result in the QGIS window</a:t>
            </a:r>
            <a:endParaRPr/>
          </a:p>
        </p:txBody>
      </p:sp>
      <p:pic>
        <p:nvPicPr>
          <p:cNvPr id="171" name="Google Shape;171;p14"/>
          <p:cNvPicPr preferRelativeResize="0">
            <a:picLocks noGrp="1"/>
          </p:cNvPicPr>
          <p:nvPr>
            <p:ph type="body" idx="2"/>
          </p:nvPr>
        </p:nvPicPr>
        <p:blipFill rotWithShape="1">
          <a:blip r:embed="rId3">
            <a:alphaModFix/>
          </a:blip>
          <a:srcRect/>
          <a:stretch/>
        </p:blipFill>
        <p:spPr>
          <a:xfrm>
            <a:off x="7429960" y="1130283"/>
            <a:ext cx="4515977" cy="260351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5"/>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QGIS Analysis of ET Data for February 2016 &amp; 2017</a:t>
            </a:r>
            <a:endParaRPr/>
          </a:p>
        </p:txBody>
      </p:sp>
      <p:sp>
        <p:nvSpPr>
          <p:cNvPr id="177" name="Google Shape;177;p15"/>
          <p:cNvSpPr txBox="1">
            <a:spLocks noGrp="1"/>
          </p:cNvSpPr>
          <p:nvPr>
            <p:ph type="body" idx="1"/>
          </p:nvPr>
        </p:nvSpPr>
        <p:spPr>
          <a:xfrm>
            <a:off x="242252" y="1130283"/>
            <a:ext cx="5806440" cy="5041917"/>
          </a:xfrm>
          <a:prstGeom prst="rect">
            <a:avLst/>
          </a:prstGeom>
          <a:noFill/>
          <a:ln>
            <a:noFill/>
          </a:ln>
        </p:spPr>
        <p:txBody>
          <a:bodyPr spcFirstLastPara="1" wrap="square" lIns="0" tIns="60925" rIns="121875" bIns="60925" anchor="t" anchorCtr="0">
            <a:normAutofit/>
          </a:bodyPr>
          <a:lstStyle/>
          <a:p>
            <a:pPr marL="603478" lvl="0" indent="-457200" algn="l" rtl="0">
              <a:spcBef>
                <a:spcPts val="0"/>
              </a:spcBef>
              <a:spcAft>
                <a:spcPts val="0"/>
              </a:spcAft>
              <a:buClr>
                <a:schemeClr val="dk1"/>
              </a:buClr>
              <a:buSzPts val="2400"/>
              <a:buFont typeface="Century Gothic"/>
              <a:buAutoNum type="arabicPeriod" startAt="5"/>
            </a:pPr>
            <a:r>
              <a:rPr lang="en-US"/>
              <a:t>Next click on the </a:t>
            </a:r>
            <a:r>
              <a:rPr lang="en-US" b="1"/>
              <a:t>Add Raster    </a:t>
            </a:r>
            <a:r>
              <a:rPr lang="en-US"/>
              <a:t>    function on the left</a:t>
            </a:r>
            <a:endParaRPr/>
          </a:p>
          <a:p>
            <a:pPr marL="859465" lvl="1" indent="-457200" algn="l" rtl="0">
              <a:spcBef>
                <a:spcPts val="400"/>
              </a:spcBef>
              <a:spcAft>
                <a:spcPts val="0"/>
              </a:spcAft>
              <a:buClr>
                <a:schemeClr val="dk1"/>
              </a:buClr>
              <a:buSzPts val="2400"/>
              <a:buChar char="–"/>
            </a:pPr>
            <a:r>
              <a:rPr lang="en-US"/>
              <a:t>Navigate to your saved ET files and click on </a:t>
            </a:r>
            <a:r>
              <a:rPr lang="en-US" b="1"/>
              <a:t>Open</a:t>
            </a:r>
            <a:r>
              <a:rPr lang="en-US"/>
              <a:t> to add the Landsat 8 data file: LC82240772016048LGN01_ETa.ETr.tif for February 17, 2016 and LC82240772017050LGN00_ETa.ETr.tif for February 19, 2017</a:t>
            </a:r>
            <a:endParaRPr/>
          </a:p>
          <a:p>
            <a:pPr marL="859465" lvl="1" indent="-457200" algn="l" rtl="0">
              <a:spcBef>
                <a:spcPts val="400"/>
              </a:spcBef>
              <a:spcAft>
                <a:spcPts val="0"/>
              </a:spcAft>
              <a:buClr>
                <a:schemeClr val="dk1"/>
              </a:buClr>
              <a:buSzPts val="2400"/>
              <a:buChar char="–"/>
            </a:pPr>
            <a:r>
              <a:rPr lang="en-US"/>
              <a:t>You will see the GeoTIFF images appear in grayscale</a:t>
            </a:r>
            <a:endParaRPr/>
          </a:p>
        </p:txBody>
      </p:sp>
      <p:pic>
        <p:nvPicPr>
          <p:cNvPr id="178" name="Google Shape;178;p15"/>
          <p:cNvPicPr preferRelativeResize="0">
            <a:picLocks noGrp="1"/>
          </p:cNvPicPr>
          <p:nvPr>
            <p:ph type="body" idx="2"/>
          </p:nvPr>
        </p:nvPicPr>
        <p:blipFill rotWithShape="1">
          <a:blip r:embed="rId3">
            <a:alphaModFix/>
          </a:blip>
          <a:srcRect/>
          <a:stretch/>
        </p:blipFill>
        <p:spPr>
          <a:xfrm>
            <a:off x="6140450" y="1130283"/>
            <a:ext cx="5805488" cy="3359801"/>
          </a:xfrm>
          <a:prstGeom prst="rect">
            <a:avLst/>
          </a:prstGeom>
          <a:noFill/>
          <a:ln>
            <a:noFill/>
          </a:ln>
        </p:spPr>
      </p:pic>
      <p:pic>
        <p:nvPicPr>
          <p:cNvPr id="179" name="Google Shape;179;p15" descr="../../../../../../Desktop/Screen%20Shot%202017-11-08%20at%2011."/>
          <p:cNvPicPr preferRelativeResize="0"/>
          <p:nvPr/>
        </p:nvPicPr>
        <p:blipFill rotWithShape="1">
          <a:blip r:embed="rId4">
            <a:alphaModFix/>
          </a:blip>
          <a:srcRect/>
          <a:stretch/>
        </p:blipFill>
        <p:spPr>
          <a:xfrm>
            <a:off x="5103812" y="1130283"/>
            <a:ext cx="457200" cy="47251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6"/>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QGIS Analysis of ET Data for February 2016 &amp; 2017</a:t>
            </a:r>
            <a:endParaRPr/>
          </a:p>
        </p:txBody>
      </p:sp>
      <p:sp>
        <p:nvSpPr>
          <p:cNvPr id="185" name="Google Shape;185;p16"/>
          <p:cNvSpPr txBox="1">
            <a:spLocks noGrp="1"/>
          </p:cNvSpPr>
          <p:nvPr>
            <p:ph type="body" idx="1"/>
          </p:nvPr>
        </p:nvSpPr>
        <p:spPr>
          <a:xfrm>
            <a:off x="242252" y="1130283"/>
            <a:ext cx="11704320" cy="5041917"/>
          </a:xfrm>
          <a:prstGeom prst="rect">
            <a:avLst/>
          </a:prstGeom>
          <a:noFill/>
          <a:ln>
            <a:noFill/>
          </a:ln>
        </p:spPr>
        <p:txBody>
          <a:bodyPr spcFirstLastPara="1" wrap="square" lIns="0" tIns="60925" rIns="121875" bIns="60925" anchor="t" anchorCtr="0">
            <a:normAutofit/>
          </a:bodyPr>
          <a:lstStyle/>
          <a:p>
            <a:pPr marL="603478" lvl="0" indent="-457200" algn="l" rtl="0">
              <a:spcBef>
                <a:spcPts val="0"/>
              </a:spcBef>
              <a:spcAft>
                <a:spcPts val="0"/>
              </a:spcAft>
              <a:buClr>
                <a:schemeClr val="dk1"/>
              </a:buClr>
              <a:buSzPts val="2400"/>
              <a:buFont typeface="Century Gothic"/>
              <a:buAutoNum type="arabicPeriod" startAt="6"/>
            </a:pPr>
            <a:r>
              <a:rPr lang="en-US"/>
              <a:t>Now clip the interpolated ET layers to the SFW shapefile</a:t>
            </a:r>
            <a:endParaRPr/>
          </a:p>
          <a:p>
            <a:pPr marL="621683" lvl="1" indent="-255986" algn="l" rtl="0">
              <a:spcBef>
                <a:spcPts val="400"/>
              </a:spcBef>
              <a:spcAft>
                <a:spcPts val="0"/>
              </a:spcAft>
              <a:buClr>
                <a:schemeClr val="dk1"/>
              </a:buClr>
              <a:buSzPts val="2400"/>
              <a:buChar char="–"/>
            </a:pPr>
            <a:r>
              <a:rPr lang="en-US"/>
              <a:t>On the top bar go to </a:t>
            </a:r>
            <a:r>
              <a:rPr lang="en-US" b="1"/>
              <a:t>Raster</a:t>
            </a:r>
            <a:r>
              <a:rPr lang="en-US"/>
              <a:t> &gt; </a:t>
            </a:r>
            <a:r>
              <a:rPr lang="en-US" b="1"/>
              <a:t>Extraction</a:t>
            </a:r>
            <a:r>
              <a:rPr lang="en-US"/>
              <a:t> &gt; </a:t>
            </a:r>
            <a:r>
              <a:rPr lang="en-US" b="1"/>
              <a:t>Clipper</a:t>
            </a:r>
            <a:r>
              <a:rPr lang="en-US"/>
              <a:t> to open the Clipper options window</a:t>
            </a:r>
            <a:endParaRPr/>
          </a:p>
          <a:p>
            <a:pPr marL="621683" lvl="1" indent="-255986" algn="l" rtl="0">
              <a:spcBef>
                <a:spcPts val="400"/>
              </a:spcBef>
              <a:spcAft>
                <a:spcPts val="0"/>
              </a:spcAft>
              <a:buClr>
                <a:schemeClr val="dk1"/>
              </a:buClr>
              <a:buSzPts val="2400"/>
              <a:buChar char="–"/>
            </a:pPr>
            <a:r>
              <a:rPr lang="en-US"/>
              <a:t>In the Input File (raster) window select: LC82240772016048LGN01_ETa.ETr.tif.</a:t>
            </a:r>
            <a:endParaRPr/>
          </a:p>
          <a:p>
            <a:pPr marL="621683" lvl="1" indent="-255986" algn="l" rtl="0">
              <a:spcBef>
                <a:spcPts val="400"/>
              </a:spcBef>
              <a:spcAft>
                <a:spcPts val="0"/>
              </a:spcAft>
              <a:buClr>
                <a:schemeClr val="dk1"/>
              </a:buClr>
              <a:buSzPts val="2400"/>
              <a:buChar char="–"/>
            </a:pPr>
            <a:r>
              <a:rPr lang="en-US"/>
              <a:t>In the Output file window, select the output folder and enter the file name (Suggestion: ET17Feb2016_Clipped)</a:t>
            </a:r>
            <a:endParaRPr/>
          </a:p>
          <a:p>
            <a:pPr marL="621683" lvl="1" indent="-255986" algn="l" rtl="0">
              <a:spcBef>
                <a:spcPts val="400"/>
              </a:spcBef>
              <a:spcAft>
                <a:spcPts val="0"/>
              </a:spcAft>
              <a:buClr>
                <a:schemeClr val="dk1"/>
              </a:buClr>
              <a:buSzPts val="2400"/>
              <a:buChar char="–"/>
            </a:pPr>
            <a:r>
              <a:rPr lang="en-US"/>
              <a:t>Check the </a:t>
            </a:r>
            <a:r>
              <a:rPr lang="en-US" b="1"/>
              <a:t>Mask Layer</a:t>
            </a:r>
            <a:r>
              <a:rPr lang="en-US"/>
              <a:t> and in the </a:t>
            </a:r>
            <a:r>
              <a:rPr lang="en-US" b="1"/>
              <a:t>Mask Layer </a:t>
            </a:r>
            <a:r>
              <a:rPr lang="en-US"/>
              <a:t>window select the shapefile named sfv_4326</a:t>
            </a:r>
            <a:endParaRPr/>
          </a:p>
          <a:p>
            <a:pPr marL="621683" lvl="1" indent="-255986" algn="l" rtl="0">
              <a:spcBef>
                <a:spcPts val="400"/>
              </a:spcBef>
              <a:spcAft>
                <a:spcPts val="0"/>
              </a:spcAft>
              <a:buClr>
                <a:schemeClr val="dk1"/>
              </a:buClr>
              <a:buSzPts val="2400"/>
              <a:buChar char="–"/>
            </a:pPr>
            <a:r>
              <a:rPr lang="en-US"/>
              <a:t>Click </a:t>
            </a:r>
            <a:r>
              <a:rPr lang="en-US" b="1"/>
              <a:t>OK</a:t>
            </a:r>
            <a:r>
              <a:rPr lang="en-US"/>
              <a:t> on at the bottom right</a:t>
            </a:r>
            <a:endParaRPr/>
          </a:p>
          <a:p>
            <a:pPr marL="621683" lvl="1" indent="-255986" algn="l" rtl="0">
              <a:spcBef>
                <a:spcPts val="400"/>
              </a:spcBef>
              <a:spcAft>
                <a:spcPts val="0"/>
              </a:spcAft>
              <a:buClr>
                <a:schemeClr val="dk1"/>
              </a:buClr>
              <a:buSzPts val="2400"/>
              <a:buChar char="–"/>
            </a:pPr>
            <a:r>
              <a:rPr lang="en-US"/>
              <a:t>You should see the data clipped by the shapefile boundary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7"/>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QGIS Analysis of ET Data for February 2016 &amp; 2017</a:t>
            </a:r>
            <a:endParaRPr/>
          </a:p>
        </p:txBody>
      </p:sp>
      <p:sp>
        <p:nvSpPr>
          <p:cNvPr id="191" name="Google Shape;191;p17"/>
          <p:cNvSpPr txBox="1">
            <a:spLocks noGrp="1"/>
          </p:cNvSpPr>
          <p:nvPr>
            <p:ph type="body" idx="1"/>
          </p:nvPr>
        </p:nvSpPr>
        <p:spPr>
          <a:xfrm>
            <a:off x="242252" y="1130283"/>
            <a:ext cx="11704320" cy="5041917"/>
          </a:xfrm>
          <a:prstGeom prst="rect">
            <a:avLst/>
          </a:prstGeom>
          <a:noFill/>
          <a:ln>
            <a:noFill/>
          </a:ln>
        </p:spPr>
        <p:txBody>
          <a:bodyPr spcFirstLastPara="1" wrap="square" lIns="0" tIns="60925" rIns="121875" bIns="60925" anchor="t" anchorCtr="0">
            <a:noAutofit/>
          </a:bodyPr>
          <a:lstStyle/>
          <a:p>
            <a:pPr marL="603478" lvl="0" indent="-457200" algn="l" rtl="0">
              <a:spcBef>
                <a:spcPts val="0"/>
              </a:spcBef>
              <a:spcAft>
                <a:spcPts val="0"/>
              </a:spcAft>
              <a:buClr>
                <a:schemeClr val="dk1"/>
              </a:buClr>
              <a:buSzPts val="2400"/>
              <a:buFont typeface="Century Gothic"/>
              <a:buAutoNum type="arabicPeriod" startAt="7"/>
            </a:pPr>
            <a:r>
              <a:rPr lang="en-US"/>
              <a:t>Repeat Step 6 for LC82240772017050LGN00_ETa.ETr.tif</a:t>
            </a:r>
            <a:endParaRPr/>
          </a:p>
          <a:p>
            <a:pPr marL="859465" lvl="1" indent="-457200" algn="l" rtl="0">
              <a:spcBef>
                <a:spcPts val="400"/>
              </a:spcBef>
              <a:spcAft>
                <a:spcPts val="0"/>
              </a:spcAft>
              <a:buClr>
                <a:schemeClr val="dk1"/>
              </a:buClr>
              <a:buSzPts val="2400"/>
              <a:buChar char="–"/>
            </a:pPr>
            <a:r>
              <a:rPr lang="en-US"/>
              <a:t>Suggestion: save the clipped file as ET19Feb2017_Clipped</a:t>
            </a:r>
            <a:endParaRPr/>
          </a:p>
          <a:p>
            <a:pPr marL="859465" lvl="1" indent="-457200" algn="l" rtl="0">
              <a:spcBef>
                <a:spcPts val="400"/>
              </a:spcBef>
              <a:spcAft>
                <a:spcPts val="0"/>
              </a:spcAft>
              <a:buClr>
                <a:schemeClr val="dk1"/>
              </a:buClr>
              <a:buSzPts val="2400"/>
              <a:buChar char="–"/>
            </a:pPr>
            <a:r>
              <a:rPr lang="en-US"/>
              <a:t>You can also remove the original ‘unclipped’ ET layers form the QGIS if you choose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8"/>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QGIS Analysis of ET Data for February 2016 &amp; 2017</a:t>
            </a:r>
            <a:endParaRPr/>
          </a:p>
        </p:txBody>
      </p:sp>
      <p:sp>
        <p:nvSpPr>
          <p:cNvPr id="197" name="Google Shape;197;p18"/>
          <p:cNvSpPr txBox="1">
            <a:spLocks noGrp="1"/>
          </p:cNvSpPr>
          <p:nvPr>
            <p:ph type="body" idx="1"/>
          </p:nvPr>
        </p:nvSpPr>
        <p:spPr>
          <a:xfrm>
            <a:off x="242252" y="1130283"/>
            <a:ext cx="11704320" cy="5041917"/>
          </a:xfrm>
          <a:prstGeom prst="rect">
            <a:avLst/>
          </a:prstGeom>
          <a:noFill/>
          <a:ln>
            <a:noFill/>
          </a:ln>
        </p:spPr>
        <p:txBody>
          <a:bodyPr spcFirstLastPara="1" wrap="square" lIns="0" tIns="60925" rIns="121875" bIns="60925" anchor="t" anchorCtr="0">
            <a:noAutofit/>
          </a:bodyPr>
          <a:lstStyle/>
          <a:p>
            <a:pPr marL="603478" lvl="0" indent="-457200" algn="l" rtl="0">
              <a:spcBef>
                <a:spcPts val="0"/>
              </a:spcBef>
              <a:spcAft>
                <a:spcPts val="0"/>
              </a:spcAft>
              <a:buClr>
                <a:schemeClr val="dk1"/>
              </a:buClr>
              <a:buSzPts val="2400"/>
              <a:buFont typeface="Century Gothic"/>
              <a:buAutoNum type="arabicPeriod" startAt="8"/>
            </a:pPr>
            <a:r>
              <a:rPr lang="en-US"/>
              <a:t>Right click on the clipped raster layers one at a time and follow the steps to get colored ET maps:</a:t>
            </a:r>
            <a:endParaRPr/>
          </a:p>
          <a:p>
            <a:pPr marL="621683" lvl="1" indent="-255986" algn="l" rtl="0">
              <a:spcBef>
                <a:spcPts val="400"/>
              </a:spcBef>
              <a:spcAft>
                <a:spcPts val="0"/>
              </a:spcAft>
              <a:buClr>
                <a:schemeClr val="dk1"/>
              </a:buClr>
              <a:buSzPts val="2400"/>
              <a:buChar char="–"/>
            </a:pPr>
            <a:r>
              <a:rPr lang="en-US"/>
              <a:t>Go to </a:t>
            </a:r>
            <a:r>
              <a:rPr lang="en-US" b="1"/>
              <a:t>Properties</a:t>
            </a:r>
            <a:r>
              <a:rPr lang="en-US"/>
              <a:t> &gt; </a:t>
            </a:r>
            <a:r>
              <a:rPr lang="en-US" b="1"/>
              <a:t>Style</a:t>
            </a:r>
            <a:endParaRPr/>
          </a:p>
          <a:p>
            <a:pPr marL="621683" lvl="1" indent="-255986" algn="l" rtl="0">
              <a:spcBef>
                <a:spcPts val="400"/>
              </a:spcBef>
              <a:spcAft>
                <a:spcPts val="0"/>
              </a:spcAft>
              <a:buClr>
                <a:schemeClr val="dk1"/>
              </a:buClr>
              <a:buSzPts val="2400"/>
              <a:buChar char="–"/>
            </a:pPr>
            <a:r>
              <a:rPr lang="en-US"/>
              <a:t>Select the </a:t>
            </a:r>
            <a:r>
              <a:rPr lang="en-US" b="1"/>
              <a:t>Render Type</a:t>
            </a:r>
            <a:r>
              <a:rPr lang="en-US"/>
              <a:t> as </a:t>
            </a:r>
            <a:r>
              <a:rPr lang="en-US" b="1"/>
              <a:t>Singleband Pseudocolor</a:t>
            </a:r>
            <a:endParaRPr/>
          </a:p>
          <a:p>
            <a:pPr marL="621683" lvl="1" indent="-255986" algn="l" rtl="0">
              <a:spcBef>
                <a:spcPts val="400"/>
              </a:spcBef>
              <a:spcAft>
                <a:spcPts val="0"/>
              </a:spcAft>
              <a:buClr>
                <a:schemeClr val="dk1"/>
              </a:buClr>
              <a:buSzPts val="2400"/>
              <a:buChar char="–"/>
            </a:pPr>
            <a:r>
              <a:rPr lang="en-US"/>
              <a:t>Next to </a:t>
            </a:r>
            <a:r>
              <a:rPr lang="en-US" b="1"/>
              <a:t>Color</a:t>
            </a:r>
            <a:r>
              <a:rPr lang="en-US"/>
              <a:t>, make sure the color palette is Brown-Green by selecting (</a:t>
            </a:r>
            <a:r>
              <a:rPr lang="en-US" b="1"/>
              <a:t>BrBG</a:t>
            </a:r>
            <a:r>
              <a:rPr lang="en-US"/>
              <a:t>)</a:t>
            </a:r>
            <a:endParaRPr/>
          </a:p>
          <a:p>
            <a:pPr marL="621683" lvl="1" indent="-255986" algn="l" rtl="0">
              <a:spcBef>
                <a:spcPts val="400"/>
              </a:spcBef>
              <a:spcAft>
                <a:spcPts val="0"/>
              </a:spcAft>
              <a:buClr>
                <a:schemeClr val="dk1"/>
              </a:buClr>
              <a:buSzPts val="2400"/>
              <a:buChar char="–"/>
            </a:pPr>
            <a:r>
              <a:rPr lang="en-US"/>
              <a:t>Select </a:t>
            </a:r>
            <a:r>
              <a:rPr lang="en-US" b="1"/>
              <a:t>Min</a:t>
            </a:r>
            <a:r>
              <a:rPr lang="en-US"/>
              <a:t> value to be 0 mm/day and </a:t>
            </a:r>
            <a:r>
              <a:rPr lang="en-US" b="1"/>
              <a:t>Max</a:t>
            </a:r>
            <a:r>
              <a:rPr lang="en-US"/>
              <a:t> value to be 6 mm/day </a:t>
            </a:r>
            <a:endParaRPr/>
          </a:p>
          <a:p>
            <a:pPr marL="621683" lvl="1" indent="-255986" algn="l" rtl="0">
              <a:spcBef>
                <a:spcPts val="400"/>
              </a:spcBef>
              <a:spcAft>
                <a:spcPts val="0"/>
              </a:spcAft>
              <a:buClr>
                <a:schemeClr val="dk1"/>
              </a:buClr>
              <a:buSzPts val="2400"/>
              <a:buChar char="–"/>
            </a:pPr>
            <a:r>
              <a:rPr lang="en-US"/>
              <a:t>Below the color display, change the </a:t>
            </a:r>
            <a:r>
              <a:rPr lang="en-US" b="1"/>
              <a:t>Mode</a:t>
            </a:r>
            <a:r>
              <a:rPr lang="en-US"/>
              <a:t> to </a:t>
            </a:r>
            <a:r>
              <a:rPr lang="en-US" b="1"/>
              <a:t>Equal Interval</a:t>
            </a:r>
            <a:r>
              <a:rPr lang="en-US"/>
              <a:t> and </a:t>
            </a:r>
            <a:r>
              <a:rPr lang="en-US" b="1"/>
              <a:t>Classes</a:t>
            </a:r>
            <a:r>
              <a:rPr lang="en-US"/>
              <a:t> to 7. Click </a:t>
            </a:r>
            <a:r>
              <a:rPr lang="en-US" b="1"/>
              <a:t>Classify</a:t>
            </a:r>
            <a:r>
              <a:rPr lang="en-US"/>
              <a:t>, then click </a:t>
            </a:r>
            <a:r>
              <a:rPr lang="en-US" b="1"/>
              <a:t>Apply</a:t>
            </a:r>
            <a:endParaRPr/>
          </a:p>
          <a:p>
            <a:pPr marL="621683" lvl="1" indent="-255986" algn="l" rtl="0">
              <a:spcBef>
                <a:spcPts val="400"/>
              </a:spcBef>
              <a:spcAft>
                <a:spcPts val="0"/>
              </a:spcAft>
              <a:buClr>
                <a:schemeClr val="dk1"/>
              </a:buClr>
              <a:buSzPts val="2400"/>
              <a:buChar char="–"/>
            </a:pPr>
            <a:r>
              <a:rPr lang="en-US"/>
              <a:t>Click </a:t>
            </a:r>
            <a:r>
              <a:rPr lang="en-US" b="1"/>
              <a:t>OK</a:t>
            </a:r>
            <a:r>
              <a:rPr lang="en-US"/>
              <a:t> to close the Change Color box</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9"/>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QGIS Analysis of ET Data for February 2016 &amp; 2017</a:t>
            </a:r>
            <a:endParaRPr/>
          </a:p>
        </p:txBody>
      </p:sp>
      <p:sp>
        <p:nvSpPr>
          <p:cNvPr id="203" name="Google Shape;203;p19"/>
          <p:cNvSpPr txBox="1">
            <a:spLocks noGrp="1"/>
          </p:cNvSpPr>
          <p:nvPr>
            <p:ph type="body" idx="1"/>
          </p:nvPr>
        </p:nvSpPr>
        <p:spPr>
          <a:xfrm>
            <a:off x="242252" y="1130283"/>
            <a:ext cx="5806440" cy="5041917"/>
          </a:xfrm>
          <a:prstGeom prst="rect">
            <a:avLst/>
          </a:prstGeom>
          <a:noFill/>
          <a:ln>
            <a:noFill/>
          </a:ln>
        </p:spPr>
        <p:txBody>
          <a:bodyPr spcFirstLastPara="1" wrap="square" lIns="0" tIns="60925" rIns="121875" bIns="60925" anchor="t" anchorCtr="0">
            <a:normAutofit/>
          </a:bodyPr>
          <a:lstStyle/>
          <a:p>
            <a:pPr marL="603478" lvl="0" indent="-457200" algn="l" rtl="0">
              <a:spcBef>
                <a:spcPts val="0"/>
              </a:spcBef>
              <a:spcAft>
                <a:spcPts val="0"/>
              </a:spcAft>
              <a:buClr>
                <a:schemeClr val="dk1"/>
              </a:buClr>
              <a:buSzPts val="2400"/>
              <a:buFont typeface="Century Gothic"/>
              <a:buAutoNum type="arabicPeriod" startAt="9"/>
            </a:pPr>
            <a:r>
              <a:rPr lang="en-US"/>
              <a:t>Make the clipped ET layers transparent to see the map underneath</a:t>
            </a:r>
            <a:endParaRPr/>
          </a:p>
          <a:p>
            <a:pPr marL="621683" lvl="1" indent="-255986" algn="l" rtl="0">
              <a:spcBef>
                <a:spcPts val="400"/>
              </a:spcBef>
              <a:spcAft>
                <a:spcPts val="0"/>
              </a:spcAft>
              <a:buClr>
                <a:schemeClr val="dk1"/>
              </a:buClr>
              <a:buSzPts val="2400"/>
              <a:buChar char="–"/>
            </a:pPr>
            <a:r>
              <a:rPr lang="en-US"/>
              <a:t>Right click on the layer file and go to </a:t>
            </a:r>
            <a:r>
              <a:rPr lang="en-US" b="1"/>
              <a:t>Properties</a:t>
            </a:r>
            <a:r>
              <a:rPr lang="en-US"/>
              <a:t> &gt; </a:t>
            </a:r>
            <a:r>
              <a:rPr lang="en-US" b="1"/>
              <a:t>Transparency</a:t>
            </a:r>
            <a:endParaRPr/>
          </a:p>
          <a:p>
            <a:pPr marL="621683" lvl="1" indent="-255986" algn="l" rtl="0">
              <a:spcBef>
                <a:spcPts val="400"/>
              </a:spcBef>
              <a:spcAft>
                <a:spcPts val="0"/>
              </a:spcAft>
              <a:buClr>
                <a:schemeClr val="dk1"/>
              </a:buClr>
              <a:buSzPts val="2400"/>
              <a:buChar char="–"/>
            </a:pPr>
            <a:r>
              <a:rPr lang="en-US"/>
              <a:t>Set the </a:t>
            </a:r>
            <a:r>
              <a:rPr lang="en-US" b="1"/>
              <a:t>Transparency</a:t>
            </a:r>
            <a:r>
              <a:rPr lang="en-US"/>
              <a:t> level to 50%</a:t>
            </a:r>
            <a:endParaRPr/>
          </a:p>
          <a:p>
            <a:pPr marL="621683" lvl="1" indent="-255986" algn="l" rtl="0">
              <a:spcBef>
                <a:spcPts val="400"/>
              </a:spcBef>
              <a:spcAft>
                <a:spcPts val="0"/>
              </a:spcAft>
              <a:buClr>
                <a:schemeClr val="dk1"/>
              </a:buClr>
              <a:buSzPts val="2400"/>
              <a:buChar char="–"/>
            </a:pPr>
            <a:r>
              <a:rPr lang="en-US"/>
              <a:t>Under </a:t>
            </a:r>
            <a:r>
              <a:rPr lang="en-US" b="1"/>
              <a:t>No data value</a:t>
            </a:r>
            <a:r>
              <a:rPr lang="en-US"/>
              <a:t> set </a:t>
            </a:r>
            <a:r>
              <a:rPr lang="en-US" b="1"/>
              <a:t>Additional</a:t>
            </a:r>
            <a:r>
              <a:rPr lang="en-US"/>
              <a:t> </a:t>
            </a:r>
            <a:r>
              <a:rPr lang="en-US" b="1"/>
              <a:t>no data value</a:t>
            </a:r>
            <a:r>
              <a:rPr lang="en-US"/>
              <a:t> to 0</a:t>
            </a:r>
            <a:endParaRPr/>
          </a:p>
          <a:p>
            <a:pPr marL="621683" lvl="1" indent="-255986" algn="l" rtl="0">
              <a:spcBef>
                <a:spcPts val="400"/>
              </a:spcBef>
              <a:spcAft>
                <a:spcPts val="0"/>
              </a:spcAft>
              <a:buClr>
                <a:schemeClr val="dk1"/>
              </a:buClr>
              <a:buSzPts val="2400"/>
              <a:buChar char="–"/>
            </a:pPr>
            <a:r>
              <a:rPr lang="en-US"/>
              <a:t>Click </a:t>
            </a:r>
            <a:r>
              <a:rPr lang="en-US" b="1"/>
              <a:t>Apply</a:t>
            </a:r>
            <a:r>
              <a:rPr lang="en-US"/>
              <a:t> and then </a:t>
            </a:r>
            <a:r>
              <a:rPr lang="en-US" b="1"/>
              <a:t>OK</a:t>
            </a:r>
            <a:endParaRPr/>
          </a:p>
        </p:txBody>
      </p:sp>
      <p:pic>
        <p:nvPicPr>
          <p:cNvPr id="204" name="Google Shape;204;p19"/>
          <p:cNvPicPr preferRelativeResize="0">
            <a:picLocks noGrp="1"/>
          </p:cNvPicPr>
          <p:nvPr>
            <p:ph type="body" idx="2"/>
          </p:nvPr>
        </p:nvPicPr>
        <p:blipFill rotWithShape="1">
          <a:blip r:embed="rId3">
            <a:alphaModFix/>
          </a:blip>
          <a:srcRect/>
          <a:stretch/>
        </p:blipFill>
        <p:spPr>
          <a:xfrm>
            <a:off x="6140450" y="1130283"/>
            <a:ext cx="5805488" cy="335236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2"/>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Objectives</a:t>
            </a:r>
            <a:endParaRPr/>
          </a:p>
        </p:txBody>
      </p:sp>
      <p:sp>
        <p:nvSpPr>
          <p:cNvPr id="82" name="Google Shape;82;p2"/>
          <p:cNvSpPr txBox="1">
            <a:spLocks noGrp="1"/>
          </p:cNvSpPr>
          <p:nvPr>
            <p:ph type="body" idx="1"/>
          </p:nvPr>
        </p:nvSpPr>
        <p:spPr>
          <a:xfrm>
            <a:off x="242252" y="1130283"/>
            <a:ext cx="11704320" cy="5041917"/>
          </a:xfrm>
          <a:prstGeom prst="rect">
            <a:avLst/>
          </a:prstGeom>
          <a:noFill/>
          <a:ln>
            <a:noFill/>
          </a:ln>
        </p:spPr>
        <p:txBody>
          <a:bodyPr spcFirstLastPara="1" wrap="square" lIns="0" tIns="60925" rIns="121875" bIns="60925" anchor="t" anchorCtr="0">
            <a:normAutofit/>
          </a:bodyPr>
          <a:lstStyle/>
          <a:p>
            <a:pPr marL="146278" lvl="0" indent="0" algn="l" rtl="0">
              <a:spcBef>
                <a:spcPts val="0"/>
              </a:spcBef>
              <a:spcAft>
                <a:spcPts val="0"/>
              </a:spcAft>
              <a:buClr>
                <a:schemeClr val="dk1"/>
              </a:buClr>
              <a:buSzPts val="2400"/>
              <a:buNone/>
            </a:pPr>
            <a:r>
              <a:rPr lang="en-US"/>
              <a:t>By the end of this exercise, you will be able to subset and download evapotranspiration (ET) data over the Sao Francisco Verdadeiro (SFV) watershed using a Goggle Google Earth portal and import to QGIS</a:t>
            </a:r>
            <a:endParaRPr/>
          </a:p>
          <a:p>
            <a:pPr marL="146278" lvl="0" indent="0" algn="l" rtl="0">
              <a:spcBef>
                <a:spcPts val="800"/>
              </a:spcBef>
              <a:spcAft>
                <a:spcPts val="0"/>
              </a:spcAft>
              <a:buClr>
                <a:schemeClr val="dk1"/>
              </a:buClr>
              <a:buSzPts val="2400"/>
              <a:buNone/>
            </a:pPr>
            <a:endParaRPr/>
          </a:p>
          <a:p>
            <a:pPr marL="146278" lvl="0" indent="0" algn="l" rtl="0">
              <a:spcBef>
                <a:spcPts val="800"/>
              </a:spcBef>
              <a:spcAft>
                <a:spcPts val="0"/>
              </a:spcAft>
              <a:buClr>
                <a:schemeClr val="dk1"/>
              </a:buClr>
              <a:buSzPts val="2400"/>
              <a:buNone/>
            </a:pPr>
            <a:r>
              <a:rPr lang="en-US" b="1"/>
              <a:t>Requirements</a:t>
            </a:r>
            <a:endParaRPr/>
          </a:p>
          <a:p>
            <a:pPr marL="365696" lvl="0" indent="-219418" algn="l" rtl="0">
              <a:spcBef>
                <a:spcPts val="800"/>
              </a:spcBef>
              <a:spcAft>
                <a:spcPts val="0"/>
              </a:spcAft>
              <a:buClr>
                <a:schemeClr val="dk1"/>
              </a:buClr>
              <a:buSzPts val="2400"/>
              <a:buChar char="•"/>
            </a:pPr>
            <a:r>
              <a:rPr lang="en-US"/>
              <a:t>QGIS installed on your computer</a:t>
            </a:r>
            <a:endParaRPr/>
          </a:p>
          <a:p>
            <a:pPr marL="621683" lvl="1" indent="-255986" algn="l" rtl="0">
              <a:spcBef>
                <a:spcPts val="400"/>
              </a:spcBef>
              <a:spcAft>
                <a:spcPts val="0"/>
              </a:spcAft>
              <a:buClr>
                <a:schemeClr val="dk1"/>
              </a:buClr>
              <a:buSzPts val="2400"/>
              <a:buChar char="–"/>
            </a:pPr>
            <a:r>
              <a:rPr lang="en-US" u="sng">
                <a:solidFill>
                  <a:schemeClr val="hlink"/>
                </a:solidFill>
                <a:hlinkClick r:id="rId3"/>
              </a:rPr>
              <a:t>https://arset.gsfc.nasa.gov/sites/default/files/water/drought/Introduction%20to%20QGIS.pdf</a:t>
            </a:r>
            <a:r>
              <a:rPr lang="en-US"/>
              <a:t> </a:t>
            </a:r>
            <a:endParaRPr/>
          </a:p>
          <a:p>
            <a:pPr marL="365696" lvl="0" indent="-219418" algn="l" rtl="0">
              <a:spcBef>
                <a:spcPts val="800"/>
              </a:spcBef>
              <a:spcAft>
                <a:spcPts val="0"/>
              </a:spcAft>
              <a:buClr>
                <a:schemeClr val="dk1"/>
              </a:buClr>
              <a:buSzPts val="2400"/>
              <a:buChar char="•"/>
            </a:pPr>
            <a:r>
              <a:rPr lang="en-US"/>
              <a:t>A shapefile for the Sao Francisco Verdadeiro watershed saved on your computer</a:t>
            </a:r>
            <a:endParaRPr/>
          </a:p>
          <a:p>
            <a:pPr marL="621683" lvl="1" indent="-255986" algn="l" rtl="0">
              <a:spcBef>
                <a:spcPts val="400"/>
              </a:spcBef>
              <a:spcAft>
                <a:spcPts val="0"/>
              </a:spcAft>
              <a:buClr>
                <a:schemeClr val="dk1"/>
              </a:buClr>
              <a:buSzPts val="2400"/>
              <a:buChar char="–"/>
            </a:pPr>
            <a:r>
              <a:rPr lang="en-US" u="sng">
                <a:solidFill>
                  <a:schemeClr val="hlink"/>
                </a:solidFill>
                <a:hlinkClick r:id="rId4"/>
              </a:rPr>
              <a:t>http://arset.gsfc.nasa.gov/</a:t>
            </a:r>
            <a:r>
              <a:rPr lang="en-US"/>
              <a:t> </a:t>
            </a:r>
            <a:endParaRPr/>
          </a:p>
        </p:txBody>
      </p:sp>
      <p:sp>
        <p:nvSpPr>
          <p:cNvPr id="83" name="Google Shape;83;p2"/>
          <p:cNvSpPr txBox="1">
            <a:spLocks noGrp="1"/>
          </p:cNvSpPr>
          <p:nvPr>
            <p:ph type="body" idx="4294967295"/>
          </p:nvPr>
        </p:nvSpPr>
        <p:spPr>
          <a:xfrm>
            <a:off x="242252" y="6003286"/>
            <a:ext cx="11704320" cy="314859"/>
          </a:xfrm>
          <a:prstGeom prst="rect">
            <a:avLst/>
          </a:prstGeom>
          <a:noFill/>
          <a:ln>
            <a:noFill/>
          </a:ln>
        </p:spPr>
        <p:txBody>
          <a:bodyPr spcFirstLastPara="1" wrap="square" lIns="0" tIns="60925" rIns="121875" bIns="60925" anchor="t" anchorCtr="0">
            <a:normAutofit fontScale="62500" lnSpcReduction="20000"/>
          </a:bodyPr>
          <a:lstStyle/>
          <a:p>
            <a:pPr marL="365696" lvl="0" indent="-124168" algn="l" rtl="0">
              <a:spcBef>
                <a:spcPts val="0"/>
              </a:spcBef>
              <a:spcAft>
                <a:spcPts val="0"/>
              </a:spcAft>
              <a:buClr>
                <a:schemeClr val="dk1"/>
              </a:buClr>
              <a:buSzPct val="100000"/>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0"/>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Questions</a:t>
            </a:r>
            <a:endParaRPr/>
          </a:p>
        </p:txBody>
      </p:sp>
      <p:sp>
        <p:nvSpPr>
          <p:cNvPr id="210" name="Google Shape;210;p20"/>
          <p:cNvSpPr txBox="1">
            <a:spLocks noGrp="1"/>
          </p:cNvSpPr>
          <p:nvPr>
            <p:ph type="body" idx="1"/>
          </p:nvPr>
        </p:nvSpPr>
        <p:spPr>
          <a:xfrm>
            <a:off x="242252" y="1130283"/>
            <a:ext cx="11704320" cy="5041917"/>
          </a:xfrm>
          <a:prstGeom prst="rect">
            <a:avLst/>
          </a:prstGeom>
          <a:noFill/>
          <a:ln>
            <a:noFill/>
          </a:ln>
        </p:spPr>
        <p:txBody>
          <a:bodyPr spcFirstLastPara="1" wrap="square" lIns="0" tIns="60925" rIns="121875" bIns="60925" anchor="t" anchorCtr="0">
            <a:normAutofit/>
          </a:bodyPr>
          <a:lstStyle/>
          <a:p>
            <a:pPr marL="603478" lvl="0" indent="-457200" algn="l" rtl="0">
              <a:spcBef>
                <a:spcPts val="0"/>
              </a:spcBef>
              <a:spcAft>
                <a:spcPts val="0"/>
              </a:spcAft>
              <a:buClr>
                <a:schemeClr val="dk1"/>
              </a:buClr>
              <a:buSzPts val="2400"/>
              <a:buFont typeface="Century Gothic"/>
              <a:buAutoNum type="arabicPeriod"/>
            </a:pPr>
            <a:r>
              <a:rPr lang="en-US"/>
              <a:t>Which days show larger ET?</a:t>
            </a:r>
            <a:br>
              <a:rPr lang="en-US"/>
            </a:br>
            <a:br>
              <a:rPr lang="en-US"/>
            </a:br>
            <a:endParaRPr/>
          </a:p>
          <a:p>
            <a:pPr marL="603478" lvl="0" indent="-457200" algn="l" rtl="0">
              <a:spcBef>
                <a:spcPts val="800"/>
              </a:spcBef>
              <a:spcAft>
                <a:spcPts val="0"/>
              </a:spcAft>
              <a:buClr>
                <a:schemeClr val="dk1"/>
              </a:buClr>
              <a:buSzPts val="2400"/>
              <a:buFont typeface="Century Gothic"/>
              <a:buAutoNum type="arabicPeriod"/>
            </a:pPr>
            <a:r>
              <a:rPr lang="en-US"/>
              <a:t>Which image has more cloud cover? Do you think the cloud cover has impact on the ET data? </a:t>
            </a:r>
            <a:br>
              <a:rPr lang="en-US"/>
            </a:br>
            <a:br>
              <a:rPr lang="en-US"/>
            </a:br>
            <a:endParaRPr/>
          </a:p>
          <a:p>
            <a:pPr marL="603478" lvl="0" indent="-457200" algn="l" rtl="0">
              <a:spcBef>
                <a:spcPts val="800"/>
              </a:spcBef>
              <a:spcAft>
                <a:spcPts val="0"/>
              </a:spcAft>
              <a:buClr>
                <a:schemeClr val="dk1"/>
              </a:buClr>
              <a:buSzPts val="2400"/>
              <a:buFont typeface="Century Gothic"/>
              <a:buAutoNum type="arabicPeriod"/>
            </a:pPr>
            <a:r>
              <a:rPr lang="en-US"/>
              <a:t>Which factors decide what the ET values for any location or time will be? </a:t>
            </a:r>
            <a:br>
              <a:rPr lang="en-US"/>
            </a:br>
            <a:br>
              <a:rPr lang="en-US"/>
            </a:br>
            <a:endParaRPr/>
          </a:p>
          <a:p>
            <a:pPr marL="603478" lvl="0" indent="-457200" algn="l" rtl="0">
              <a:spcBef>
                <a:spcPts val="800"/>
              </a:spcBef>
              <a:spcAft>
                <a:spcPts val="0"/>
              </a:spcAft>
              <a:buClr>
                <a:schemeClr val="dk1"/>
              </a:buClr>
              <a:buSzPts val="2400"/>
              <a:buFont typeface="Century Gothic"/>
              <a:buAutoNum type="arabicPeriod"/>
            </a:pPr>
            <a:r>
              <a:rPr lang="en-US"/>
              <a:t>What are the challenges with using Landsat ET for water budget analysis?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3"/>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Outline</a:t>
            </a:r>
            <a:endParaRPr/>
          </a:p>
        </p:txBody>
      </p:sp>
      <p:sp>
        <p:nvSpPr>
          <p:cNvPr id="89" name="Google Shape;89;p3"/>
          <p:cNvSpPr txBox="1">
            <a:spLocks noGrp="1"/>
          </p:cNvSpPr>
          <p:nvPr>
            <p:ph type="body" idx="1"/>
          </p:nvPr>
        </p:nvSpPr>
        <p:spPr>
          <a:xfrm>
            <a:off x="242252" y="1130283"/>
            <a:ext cx="11704320" cy="5041917"/>
          </a:xfrm>
          <a:prstGeom prst="rect">
            <a:avLst/>
          </a:prstGeom>
          <a:noFill/>
          <a:ln>
            <a:noFill/>
          </a:ln>
        </p:spPr>
        <p:txBody>
          <a:bodyPr spcFirstLastPara="1" wrap="square" lIns="0" tIns="60925" rIns="121875" bIns="60925" anchor="t" anchorCtr="0">
            <a:normAutofit/>
          </a:bodyPr>
          <a:lstStyle/>
          <a:p>
            <a:pPr marL="365696" lvl="0" indent="-219418" algn="l" rtl="0">
              <a:spcBef>
                <a:spcPts val="0"/>
              </a:spcBef>
              <a:spcAft>
                <a:spcPts val="0"/>
              </a:spcAft>
              <a:buClr>
                <a:schemeClr val="dk1"/>
              </a:buClr>
              <a:buSzPts val="2400"/>
              <a:buChar char="•"/>
            </a:pPr>
            <a:r>
              <a:rPr lang="en-US"/>
              <a:t>Part 1: Select Landsat Images and Calculate METRIC ET</a:t>
            </a:r>
            <a:endParaRPr/>
          </a:p>
          <a:p>
            <a:pPr marL="365696" lvl="0" indent="-219418" algn="l" rtl="0">
              <a:spcBef>
                <a:spcPts val="800"/>
              </a:spcBef>
              <a:spcAft>
                <a:spcPts val="0"/>
              </a:spcAft>
              <a:buClr>
                <a:schemeClr val="dk1"/>
              </a:buClr>
              <a:buSzPts val="2400"/>
              <a:buChar char="•"/>
            </a:pPr>
            <a:r>
              <a:rPr lang="en-US"/>
              <a:t>Part 2: QGIS analysis of the ET data for January &amp; February 2016 and 2017</a:t>
            </a:r>
            <a:endParaRPr/>
          </a:p>
        </p:txBody>
      </p:sp>
      <p:sp>
        <p:nvSpPr>
          <p:cNvPr id="90" name="Google Shape;90;p3"/>
          <p:cNvSpPr txBox="1">
            <a:spLocks noGrp="1"/>
          </p:cNvSpPr>
          <p:nvPr>
            <p:ph type="body" idx="4294967295"/>
          </p:nvPr>
        </p:nvSpPr>
        <p:spPr>
          <a:xfrm>
            <a:off x="242252" y="6003286"/>
            <a:ext cx="11704320" cy="314859"/>
          </a:xfrm>
          <a:prstGeom prst="rect">
            <a:avLst/>
          </a:prstGeom>
          <a:noFill/>
          <a:ln>
            <a:noFill/>
          </a:ln>
        </p:spPr>
        <p:txBody>
          <a:bodyPr spcFirstLastPara="1" wrap="square" lIns="0" tIns="60925" rIns="121875" bIns="60925" anchor="t" anchorCtr="0">
            <a:normAutofit fontScale="62500" lnSpcReduction="20000"/>
          </a:bodyPr>
          <a:lstStyle/>
          <a:p>
            <a:pPr marL="365696" lvl="0" indent="-124168" algn="l" rtl="0">
              <a:spcBef>
                <a:spcPts val="0"/>
              </a:spcBef>
              <a:spcAft>
                <a:spcPts val="0"/>
              </a:spcAft>
              <a:buClr>
                <a:schemeClr val="dk1"/>
              </a:buClr>
              <a:buSzPct val="100000"/>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4"/>
          <p:cNvSpPr txBox="1">
            <a:spLocks noGrp="1"/>
          </p:cNvSpPr>
          <p:nvPr>
            <p:ph type="title"/>
          </p:nvPr>
        </p:nvSpPr>
        <p:spPr>
          <a:xfrm>
            <a:off x="1321692" y="4914998"/>
            <a:ext cx="9545440" cy="1643370"/>
          </a:xfrm>
          <a:prstGeom prst="rect">
            <a:avLst/>
          </a:prstGeom>
          <a:noFill/>
          <a:ln>
            <a:noFill/>
          </a:ln>
        </p:spPr>
        <p:txBody>
          <a:bodyPr spcFirstLastPara="1" wrap="square" lIns="121875" tIns="60925" rIns="121875" bIns="60925" anchor="ctr" anchorCtr="0">
            <a:noAutofit/>
          </a:bodyPr>
          <a:lstStyle/>
          <a:p>
            <a:pPr marL="0" lvl="0" indent="0" algn="ctr" rtl="0">
              <a:spcBef>
                <a:spcPts val="0"/>
              </a:spcBef>
              <a:spcAft>
                <a:spcPts val="0"/>
              </a:spcAft>
              <a:buClr>
                <a:schemeClr val="dk1"/>
              </a:buClr>
              <a:buSzPts val="3200"/>
              <a:buFont typeface="Century Gothic"/>
              <a:buNone/>
            </a:pPr>
            <a:r>
              <a:rPr lang="en-US"/>
              <a:t>Part 1: Select Landsat Images and Calculate METRIC ET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5"/>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Select Landsat Images and Calculate METRIC ET</a:t>
            </a:r>
            <a:endParaRPr/>
          </a:p>
        </p:txBody>
      </p:sp>
      <p:sp>
        <p:nvSpPr>
          <p:cNvPr id="101" name="Google Shape;101;p5"/>
          <p:cNvSpPr txBox="1">
            <a:spLocks noGrp="1"/>
          </p:cNvSpPr>
          <p:nvPr>
            <p:ph type="body" idx="1"/>
          </p:nvPr>
        </p:nvSpPr>
        <p:spPr>
          <a:xfrm>
            <a:off x="242252" y="1130283"/>
            <a:ext cx="11704320" cy="5187862"/>
          </a:xfrm>
          <a:prstGeom prst="rect">
            <a:avLst/>
          </a:prstGeom>
          <a:noFill/>
          <a:ln>
            <a:noFill/>
          </a:ln>
        </p:spPr>
        <p:txBody>
          <a:bodyPr spcFirstLastPara="1" wrap="square" lIns="0" tIns="60925" rIns="121875" bIns="60925" anchor="t" anchorCtr="0">
            <a:normAutofit/>
          </a:bodyPr>
          <a:lstStyle/>
          <a:p>
            <a:pPr marL="603478" lvl="0" indent="-457200" algn="l" rtl="0">
              <a:spcBef>
                <a:spcPts val="0"/>
              </a:spcBef>
              <a:spcAft>
                <a:spcPts val="0"/>
              </a:spcAft>
              <a:buClr>
                <a:schemeClr val="dk1"/>
              </a:buClr>
              <a:buSzPts val="2400"/>
              <a:buFont typeface="Century Gothic"/>
              <a:buAutoNum type="arabicPeriod"/>
            </a:pPr>
            <a:r>
              <a:rPr lang="en-US"/>
              <a:t>Go to </a:t>
            </a:r>
            <a:r>
              <a:rPr lang="en-US" u="sng">
                <a:solidFill>
                  <a:schemeClr val="hlink"/>
                </a:solidFill>
                <a:hlinkClick r:id="rId3"/>
              </a:rPr>
              <a:t>http://eeflux-level1.appspot.com/</a:t>
            </a:r>
            <a:endParaRPr/>
          </a:p>
          <a:p>
            <a:pPr marL="603478" lvl="0" indent="-457200" algn="l" rtl="0">
              <a:spcBef>
                <a:spcPts val="800"/>
              </a:spcBef>
              <a:spcAft>
                <a:spcPts val="0"/>
              </a:spcAft>
              <a:buClr>
                <a:schemeClr val="dk1"/>
              </a:buClr>
              <a:buSzPts val="2400"/>
              <a:buFont typeface="Century Gothic"/>
              <a:buAutoNum type="arabicPeriod"/>
            </a:pPr>
            <a:r>
              <a:rPr lang="en-US"/>
              <a:t>On the EEFlux page you will see the following options:</a:t>
            </a:r>
            <a:endParaRPr/>
          </a:p>
          <a:p>
            <a:pPr marL="859465" lvl="1" indent="-457200" algn="l" rtl="0">
              <a:spcBef>
                <a:spcPts val="400"/>
              </a:spcBef>
              <a:spcAft>
                <a:spcPts val="0"/>
              </a:spcAft>
              <a:buClr>
                <a:schemeClr val="dk1"/>
              </a:buClr>
              <a:buSzPts val="2400"/>
              <a:buChar char="–"/>
            </a:pPr>
            <a:r>
              <a:rPr lang="en-US" b="1"/>
              <a:t>Instruction</a:t>
            </a:r>
            <a:r>
              <a:rPr lang="en-US"/>
              <a:t>: provides information about the ET data and directions on how to use the EEFlux website</a:t>
            </a:r>
            <a:endParaRPr/>
          </a:p>
          <a:p>
            <a:pPr marL="859465" lvl="1" indent="-457200" algn="l" rtl="0">
              <a:spcBef>
                <a:spcPts val="400"/>
              </a:spcBef>
              <a:spcAft>
                <a:spcPts val="0"/>
              </a:spcAft>
              <a:buClr>
                <a:schemeClr val="dk1"/>
              </a:buClr>
              <a:buSzPts val="2400"/>
              <a:buChar char="–"/>
            </a:pPr>
            <a:r>
              <a:rPr lang="en-US" b="1"/>
              <a:t>FAQ</a:t>
            </a:r>
            <a:r>
              <a:rPr lang="en-US"/>
              <a:t>: provides frequently asked questions</a:t>
            </a:r>
            <a:endParaRPr/>
          </a:p>
          <a:p>
            <a:pPr marL="859465" lvl="1" indent="-457200" algn="l" rtl="0">
              <a:spcBef>
                <a:spcPts val="400"/>
              </a:spcBef>
              <a:spcAft>
                <a:spcPts val="0"/>
              </a:spcAft>
              <a:buClr>
                <a:schemeClr val="dk1"/>
              </a:buClr>
              <a:buSzPts val="2400"/>
              <a:buChar char="–"/>
            </a:pPr>
            <a:r>
              <a:rPr lang="en-US" b="1"/>
              <a:t>Date Information</a:t>
            </a:r>
            <a:r>
              <a:rPr lang="en-US"/>
              <a:t>: allows for date range selection</a:t>
            </a:r>
            <a:endParaRPr/>
          </a:p>
          <a:p>
            <a:pPr marL="859465" lvl="1" indent="-457200" algn="l" rtl="0">
              <a:spcBef>
                <a:spcPts val="400"/>
              </a:spcBef>
              <a:spcAft>
                <a:spcPts val="0"/>
              </a:spcAft>
              <a:buClr>
                <a:schemeClr val="dk1"/>
              </a:buClr>
              <a:buSzPts val="2400"/>
              <a:buChar char="–"/>
            </a:pPr>
            <a:r>
              <a:rPr lang="en-US" b="1"/>
              <a:t>Location Information:</a:t>
            </a:r>
            <a:r>
              <a:rPr lang="en-US"/>
              <a:t> allows spatial selection by moving the orange marker on the world map. In the window the latitude and longitude values appear in decimal degrees as you move the marker. </a:t>
            </a:r>
            <a:endParaRPr/>
          </a:p>
          <a:p>
            <a:pPr marL="859465" lvl="1" indent="-457200" algn="l" rtl="0">
              <a:spcBef>
                <a:spcPts val="400"/>
              </a:spcBef>
              <a:spcAft>
                <a:spcPts val="0"/>
              </a:spcAft>
              <a:buClr>
                <a:schemeClr val="dk1"/>
              </a:buClr>
              <a:buSzPts val="2400"/>
              <a:buChar char="–"/>
            </a:pPr>
            <a:r>
              <a:rPr lang="en-US" b="1"/>
              <a:t>Search for Images:</a:t>
            </a:r>
            <a:r>
              <a:rPr lang="en-US"/>
              <a:t> starts the search for images for the selected date range and spatial location</a:t>
            </a:r>
            <a:endParaRPr/>
          </a:p>
        </p:txBody>
      </p:sp>
      <p:pic>
        <p:nvPicPr>
          <p:cNvPr id="102" name="Google Shape;102;p5" descr="../../../../../../Desktop/Screen%20Shot%202017-11-08%20at%2010."/>
          <p:cNvPicPr preferRelativeResize="0"/>
          <p:nvPr/>
        </p:nvPicPr>
        <p:blipFill rotWithShape="1">
          <a:blip r:embed="rId4">
            <a:alphaModFix/>
          </a:blip>
          <a:srcRect/>
          <a:stretch/>
        </p:blipFill>
        <p:spPr>
          <a:xfrm>
            <a:off x="11276012" y="3886200"/>
            <a:ext cx="348298" cy="54914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6"/>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Select Landsat Images and Calculate METRIC ET</a:t>
            </a:r>
            <a:endParaRPr/>
          </a:p>
        </p:txBody>
      </p:sp>
      <p:sp>
        <p:nvSpPr>
          <p:cNvPr id="108" name="Google Shape;108;p6"/>
          <p:cNvSpPr txBox="1">
            <a:spLocks noGrp="1"/>
          </p:cNvSpPr>
          <p:nvPr>
            <p:ph type="body" idx="1"/>
          </p:nvPr>
        </p:nvSpPr>
        <p:spPr>
          <a:xfrm>
            <a:off x="242252" y="1130283"/>
            <a:ext cx="6614160" cy="5041917"/>
          </a:xfrm>
          <a:prstGeom prst="rect">
            <a:avLst/>
          </a:prstGeom>
          <a:noFill/>
          <a:ln>
            <a:noFill/>
          </a:ln>
        </p:spPr>
        <p:txBody>
          <a:bodyPr spcFirstLastPara="1" wrap="square" lIns="0" tIns="60925" rIns="121875" bIns="60925" anchor="t" anchorCtr="0">
            <a:normAutofit/>
          </a:bodyPr>
          <a:lstStyle/>
          <a:p>
            <a:pPr marL="603478" lvl="0" indent="-457200" algn="l" rtl="0">
              <a:spcBef>
                <a:spcPts val="0"/>
              </a:spcBef>
              <a:spcAft>
                <a:spcPts val="0"/>
              </a:spcAft>
              <a:buClr>
                <a:schemeClr val="dk1"/>
              </a:buClr>
              <a:buSzPts val="2400"/>
              <a:buFont typeface="Century Gothic"/>
              <a:buAutoNum type="arabicPeriod" startAt="3"/>
            </a:pPr>
            <a:r>
              <a:rPr lang="en-US"/>
              <a:t>Enter the following options:</a:t>
            </a:r>
            <a:endParaRPr/>
          </a:p>
          <a:p>
            <a:pPr marL="621683" lvl="1" indent="-255986" algn="l" rtl="0">
              <a:spcBef>
                <a:spcPts val="400"/>
              </a:spcBef>
              <a:spcAft>
                <a:spcPts val="0"/>
              </a:spcAft>
              <a:buClr>
                <a:schemeClr val="dk1"/>
              </a:buClr>
              <a:buSzPts val="2400"/>
              <a:buChar char="–"/>
            </a:pPr>
            <a:r>
              <a:rPr lang="en-US" b="1"/>
              <a:t>Date Information:</a:t>
            </a:r>
            <a:r>
              <a:rPr lang="en-US"/>
              <a:t> Using the calendar, select 1 to 29 February 2016. </a:t>
            </a:r>
            <a:endParaRPr/>
          </a:p>
          <a:p>
            <a:pPr marL="621683" lvl="1" indent="-255986" algn="l" rtl="0">
              <a:spcBef>
                <a:spcPts val="400"/>
              </a:spcBef>
              <a:spcAft>
                <a:spcPts val="0"/>
              </a:spcAft>
              <a:buClr>
                <a:schemeClr val="dk1"/>
              </a:buClr>
              <a:buSzPts val="2400"/>
              <a:buChar char="–"/>
            </a:pPr>
            <a:r>
              <a:rPr lang="en-US" b="1"/>
              <a:t>Location:</a:t>
            </a:r>
            <a:r>
              <a:rPr lang="en-US"/>
              <a:t> Drag the marker on the map to the latitude and longitude close to </a:t>
            </a:r>
            <a:br>
              <a:rPr lang="en-US"/>
            </a:br>
            <a:r>
              <a:rPr lang="en-US"/>
              <a:t>-24.47° and -54.01°</a:t>
            </a:r>
            <a:endParaRPr/>
          </a:p>
          <a:p>
            <a:pPr marL="621683" lvl="1" indent="-255986" algn="l" rtl="0">
              <a:spcBef>
                <a:spcPts val="400"/>
              </a:spcBef>
              <a:spcAft>
                <a:spcPts val="0"/>
              </a:spcAft>
              <a:buClr>
                <a:schemeClr val="dk1"/>
              </a:buClr>
              <a:buSzPts val="2400"/>
              <a:buChar char="–"/>
            </a:pPr>
            <a:r>
              <a:rPr lang="en-US"/>
              <a:t>Click on </a:t>
            </a:r>
            <a:r>
              <a:rPr lang="en-US" b="1"/>
              <a:t>Search for Images.</a:t>
            </a:r>
            <a:r>
              <a:rPr lang="en-US"/>
              <a:t> You will get a list of images with dates and percent cloud cover of the image</a:t>
            </a:r>
            <a:endParaRPr/>
          </a:p>
        </p:txBody>
      </p:sp>
      <p:pic>
        <p:nvPicPr>
          <p:cNvPr id="109" name="Google Shape;109;p6" descr="Macintosh HD:Users:amitamehta:Desktop:Screen Shot 2017-11-01 at 10.05.48 PM.png"/>
          <p:cNvPicPr preferRelativeResize="0"/>
          <p:nvPr/>
        </p:nvPicPr>
        <p:blipFill rotWithShape="1">
          <a:blip r:embed="rId3">
            <a:alphaModFix/>
          </a:blip>
          <a:srcRect/>
          <a:stretch/>
        </p:blipFill>
        <p:spPr>
          <a:xfrm>
            <a:off x="7631431" y="1130282"/>
            <a:ext cx="4320179" cy="1003318"/>
          </a:xfrm>
          <a:prstGeom prst="rect">
            <a:avLst/>
          </a:prstGeom>
          <a:noFill/>
          <a:ln>
            <a:noFill/>
          </a:ln>
        </p:spPr>
      </p:pic>
      <p:pic>
        <p:nvPicPr>
          <p:cNvPr id="110" name="Google Shape;110;p6" descr="Macintosh HD:Users:amitamehta:Desktop:Screen Shot 2017-11-01 at 5.11.46 PM.png"/>
          <p:cNvPicPr preferRelativeResize="0"/>
          <p:nvPr/>
        </p:nvPicPr>
        <p:blipFill rotWithShape="1">
          <a:blip r:embed="rId4">
            <a:alphaModFix/>
          </a:blip>
          <a:srcRect/>
          <a:stretch/>
        </p:blipFill>
        <p:spPr>
          <a:xfrm>
            <a:off x="7636400" y="2168003"/>
            <a:ext cx="4310240" cy="1827130"/>
          </a:xfrm>
          <a:prstGeom prst="rect">
            <a:avLst/>
          </a:prstGeom>
          <a:noFill/>
          <a:ln>
            <a:noFill/>
          </a:ln>
        </p:spPr>
      </p:pic>
      <p:pic>
        <p:nvPicPr>
          <p:cNvPr id="111" name="Google Shape;111;p6" descr="Macintosh HD:Users:amitamehta:Desktop:Screen Shot 2017-11-01 at 5.12.10 PM.png"/>
          <p:cNvPicPr preferRelativeResize="0"/>
          <p:nvPr/>
        </p:nvPicPr>
        <p:blipFill rotWithShape="1">
          <a:blip r:embed="rId5">
            <a:alphaModFix/>
          </a:blip>
          <a:srcRect/>
          <a:stretch/>
        </p:blipFill>
        <p:spPr>
          <a:xfrm>
            <a:off x="8288163" y="4032849"/>
            <a:ext cx="3006715" cy="2142664"/>
          </a:xfrm>
          <a:prstGeom prst="rect">
            <a:avLst/>
          </a:prstGeom>
          <a:noFill/>
          <a:ln>
            <a:noFill/>
          </a:ln>
        </p:spPr>
      </p:pic>
      <p:cxnSp>
        <p:nvCxnSpPr>
          <p:cNvPr id="112" name="Google Shape;112;p6"/>
          <p:cNvCxnSpPr>
            <a:endCxn id="109" idx="1"/>
          </p:cNvCxnSpPr>
          <p:nvPr/>
        </p:nvCxnSpPr>
        <p:spPr>
          <a:xfrm rot="10800000" flipH="1">
            <a:off x="6856531" y="1631941"/>
            <a:ext cx="774900" cy="273000"/>
          </a:xfrm>
          <a:prstGeom prst="straightConnector1">
            <a:avLst/>
          </a:prstGeom>
          <a:noFill/>
          <a:ln w="38100" cap="flat" cmpd="sng">
            <a:solidFill>
              <a:srgbClr val="FF0000"/>
            </a:solidFill>
            <a:prstDash val="solid"/>
            <a:round/>
            <a:headEnd type="none" w="sm" len="sm"/>
            <a:tailEnd type="triangle" w="med" len="med"/>
          </a:ln>
          <a:effectLst>
            <a:outerShdw blurRad="40000" dist="20000" dir="5400000" rotWithShape="0">
              <a:srgbClr val="000000">
                <a:alpha val="37647"/>
              </a:srgbClr>
            </a:outerShdw>
          </a:effectLst>
        </p:spPr>
      </p:cxnSp>
      <p:cxnSp>
        <p:nvCxnSpPr>
          <p:cNvPr id="113" name="Google Shape;113;p6"/>
          <p:cNvCxnSpPr/>
          <p:nvPr/>
        </p:nvCxnSpPr>
        <p:spPr>
          <a:xfrm>
            <a:off x="6246812" y="2971800"/>
            <a:ext cx="3810000" cy="2819400"/>
          </a:xfrm>
          <a:prstGeom prst="straightConnector1">
            <a:avLst/>
          </a:prstGeom>
          <a:noFill/>
          <a:ln w="38100" cap="flat" cmpd="sng">
            <a:solidFill>
              <a:srgbClr val="FF0000"/>
            </a:solidFill>
            <a:prstDash val="solid"/>
            <a:round/>
            <a:headEnd type="none" w="sm" len="sm"/>
            <a:tailEnd type="triangle" w="med" len="med"/>
          </a:ln>
          <a:effectLst>
            <a:outerShdw blurRad="40000" dist="20000" dir="5400000" rotWithShape="0">
              <a:srgbClr val="000000">
                <a:alpha val="37647"/>
              </a:srgbClr>
            </a:outerShdw>
          </a:effectLst>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p7"/>
          <p:cNvPicPr preferRelativeResize="0">
            <a:picLocks noGrp="1"/>
          </p:cNvPicPr>
          <p:nvPr>
            <p:ph type="body" idx="2"/>
          </p:nvPr>
        </p:nvPicPr>
        <p:blipFill rotWithShape="1">
          <a:blip r:embed="rId3">
            <a:alphaModFix/>
          </a:blip>
          <a:srcRect/>
          <a:stretch/>
        </p:blipFill>
        <p:spPr>
          <a:xfrm>
            <a:off x="6140450" y="1130283"/>
            <a:ext cx="5805488" cy="2801778"/>
          </a:xfrm>
          <a:prstGeom prst="rect">
            <a:avLst/>
          </a:prstGeom>
          <a:noFill/>
          <a:ln>
            <a:noFill/>
          </a:ln>
        </p:spPr>
      </p:pic>
      <p:sp>
        <p:nvSpPr>
          <p:cNvPr id="119" name="Google Shape;119;p7"/>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Select Landsat Images and Calculate METRIC ET</a:t>
            </a:r>
            <a:endParaRPr/>
          </a:p>
        </p:txBody>
      </p:sp>
      <p:sp>
        <p:nvSpPr>
          <p:cNvPr id="120" name="Google Shape;120;p7"/>
          <p:cNvSpPr txBox="1">
            <a:spLocks noGrp="1"/>
          </p:cNvSpPr>
          <p:nvPr>
            <p:ph type="body" idx="1"/>
          </p:nvPr>
        </p:nvSpPr>
        <p:spPr>
          <a:xfrm>
            <a:off x="242252" y="1130283"/>
            <a:ext cx="5806440" cy="5041917"/>
          </a:xfrm>
          <a:prstGeom prst="rect">
            <a:avLst/>
          </a:prstGeom>
          <a:noFill/>
          <a:ln>
            <a:noFill/>
          </a:ln>
        </p:spPr>
        <p:txBody>
          <a:bodyPr spcFirstLastPara="1" wrap="square" lIns="0" tIns="60925" rIns="121875" bIns="60925" anchor="t" anchorCtr="0">
            <a:noAutofit/>
          </a:bodyPr>
          <a:lstStyle/>
          <a:p>
            <a:pPr marL="365696" lvl="0" indent="-219418" algn="l" rtl="0">
              <a:spcBef>
                <a:spcPts val="0"/>
              </a:spcBef>
              <a:spcAft>
                <a:spcPts val="0"/>
              </a:spcAft>
              <a:buClr>
                <a:schemeClr val="dk1"/>
              </a:buClr>
              <a:buSzPts val="2400"/>
              <a:buChar char="•"/>
            </a:pPr>
            <a:r>
              <a:rPr lang="en-US"/>
              <a:t>In filenames LE7 is Landsat ETM+ (Landsat 7) and LC8 is OLI/TIRS combined from Landsat 8</a:t>
            </a:r>
            <a:endParaRPr/>
          </a:p>
          <a:p>
            <a:pPr marL="365696" lvl="0" indent="-219418" algn="l" rtl="0">
              <a:spcBef>
                <a:spcPts val="800"/>
              </a:spcBef>
              <a:spcAft>
                <a:spcPts val="0"/>
              </a:spcAft>
              <a:buClr>
                <a:schemeClr val="dk1"/>
              </a:buClr>
              <a:buSzPts val="2400"/>
              <a:buChar char="•"/>
            </a:pPr>
            <a:r>
              <a:rPr lang="en-US"/>
              <a:t>In the image on the right: LC82240772016032LGN01</a:t>
            </a:r>
            <a:endParaRPr/>
          </a:p>
          <a:p>
            <a:pPr marL="621683" lvl="1" indent="-255986" algn="l" rtl="0">
              <a:spcBef>
                <a:spcPts val="400"/>
              </a:spcBef>
              <a:spcAft>
                <a:spcPts val="0"/>
              </a:spcAft>
              <a:buClr>
                <a:schemeClr val="dk1"/>
              </a:buClr>
              <a:buSzPts val="2400"/>
              <a:buChar char="–"/>
            </a:pPr>
            <a:r>
              <a:rPr lang="en-US"/>
              <a:t>224 and 077 are path and row of the image</a:t>
            </a:r>
            <a:endParaRPr/>
          </a:p>
          <a:p>
            <a:pPr marL="621683" lvl="1" indent="-255986" algn="l" rtl="0">
              <a:spcBef>
                <a:spcPts val="400"/>
              </a:spcBef>
              <a:spcAft>
                <a:spcPts val="0"/>
              </a:spcAft>
              <a:buClr>
                <a:schemeClr val="dk1"/>
              </a:buClr>
              <a:buSzPts val="2400"/>
              <a:buChar char="–"/>
            </a:pPr>
            <a:r>
              <a:rPr lang="en-US"/>
              <a:t>2016 is the year</a:t>
            </a:r>
            <a:endParaRPr/>
          </a:p>
          <a:p>
            <a:pPr marL="621683" lvl="1" indent="-255986" algn="l" rtl="0">
              <a:spcBef>
                <a:spcPts val="400"/>
              </a:spcBef>
              <a:spcAft>
                <a:spcPts val="0"/>
              </a:spcAft>
              <a:buClr>
                <a:schemeClr val="dk1"/>
              </a:buClr>
              <a:buSzPts val="2400"/>
              <a:buChar char="–"/>
            </a:pPr>
            <a:r>
              <a:rPr lang="en-US"/>
              <a:t>032 is the Julian Day</a:t>
            </a:r>
            <a:endParaRPr/>
          </a:p>
          <a:p>
            <a:pPr marL="621683" lvl="1" indent="-255986" algn="l" rtl="0">
              <a:spcBef>
                <a:spcPts val="400"/>
              </a:spcBef>
              <a:spcAft>
                <a:spcPts val="0"/>
              </a:spcAft>
              <a:buClr>
                <a:schemeClr val="dk1"/>
              </a:buClr>
              <a:buSzPts val="2400"/>
              <a:buChar char="–"/>
            </a:pPr>
            <a:r>
              <a:rPr lang="en-US"/>
              <a:t>the last five digits are for the ground station ID</a:t>
            </a:r>
            <a:endParaRPr/>
          </a:p>
        </p:txBody>
      </p:sp>
      <p:cxnSp>
        <p:nvCxnSpPr>
          <p:cNvPr id="121" name="Google Shape;121;p7"/>
          <p:cNvCxnSpPr/>
          <p:nvPr/>
        </p:nvCxnSpPr>
        <p:spPr>
          <a:xfrm>
            <a:off x="4341812" y="2895600"/>
            <a:ext cx="2133600" cy="304800"/>
          </a:xfrm>
          <a:prstGeom prst="straightConnector1">
            <a:avLst/>
          </a:prstGeom>
          <a:noFill/>
          <a:ln w="38100" cap="flat" cmpd="sng">
            <a:solidFill>
              <a:srgbClr val="FF0000"/>
            </a:solidFill>
            <a:prstDash val="solid"/>
            <a:round/>
            <a:headEnd type="none" w="sm" len="sm"/>
            <a:tailEnd type="triangle" w="med" len="med"/>
          </a:ln>
          <a:effectLst>
            <a:outerShdw blurRad="40000" dist="20000" dir="5400000" rotWithShape="0">
              <a:srgbClr val="000000">
                <a:alpha val="37647"/>
              </a:srgb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8"/>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Select Landsat Images and Calculate METRIC ET</a:t>
            </a:r>
            <a:endParaRPr/>
          </a:p>
        </p:txBody>
      </p:sp>
      <p:sp>
        <p:nvSpPr>
          <p:cNvPr id="128" name="Google Shape;128;p8"/>
          <p:cNvSpPr txBox="1">
            <a:spLocks noGrp="1"/>
          </p:cNvSpPr>
          <p:nvPr>
            <p:ph type="body" idx="1"/>
          </p:nvPr>
        </p:nvSpPr>
        <p:spPr>
          <a:xfrm>
            <a:off x="242252" y="1130283"/>
            <a:ext cx="5806440" cy="5270517"/>
          </a:xfrm>
          <a:prstGeom prst="rect">
            <a:avLst/>
          </a:prstGeom>
          <a:noFill/>
          <a:ln>
            <a:noFill/>
          </a:ln>
        </p:spPr>
        <p:txBody>
          <a:bodyPr spcFirstLastPara="1" wrap="square" lIns="0" tIns="60925" rIns="121875" bIns="60925" anchor="t" anchorCtr="0">
            <a:normAutofit/>
          </a:bodyPr>
          <a:lstStyle/>
          <a:p>
            <a:pPr marL="603478" lvl="0" indent="-457200" algn="l" rtl="0">
              <a:spcBef>
                <a:spcPts val="0"/>
              </a:spcBef>
              <a:spcAft>
                <a:spcPts val="0"/>
              </a:spcAft>
              <a:buClr>
                <a:schemeClr val="dk1"/>
              </a:buClr>
              <a:buSzPts val="2400"/>
              <a:buFont typeface="Century Gothic"/>
              <a:buAutoNum type="arabicPeriod" startAt="4"/>
            </a:pPr>
            <a:r>
              <a:rPr lang="en-US"/>
              <a:t>Click on the first image and you will see the Landsat image displayed on the map, along with a list of parameters derived from the image</a:t>
            </a:r>
            <a:endParaRPr/>
          </a:p>
          <a:p>
            <a:pPr marL="603478" lvl="0" indent="-457200" algn="l" rtl="0">
              <a:spcBef>
                <a:spcPts val="800"/>
              </a:spcBef>
              <a:spcAft>
                <a:spcPts val="0"/>
              </a:spcAft>
              <a:buClr>
                <a:schemeClr val="dk1"/>
              </a:buClr>
              <a:buSzPts val="2400"/>
              <a:buFont typeface="Century Gothic"/>
              <a:buAutoNum type="arabicPeriod" startAt="4"/>
            </a:pPr>
            <a:r>
              <a:rPr lang="en-US"/>
              <a:t>Note the list of parameters available for this image:</a:t>
            </a:r>
            <a:endParaRPr/>
          </a:p>
          <a:p>
            <a:pPr marL="621683" lvl="1" indent="-255986" algn="l" rtl="0">
              <a:spcBef>
                <a:spcPts val="400"/>
              </a:spcBef>
              <a:spcAft>
                <a:spcPts val="0"/>
              </a:spcAft>
              <a:buClr>
                <a:schemeClr val="dk1"/>
              </a:buClr>
              <a:buSzPts val="2400"/>
              <a:buChar char="–"/>
            </a:pPr>
            <a:r>
              <a:rPr lang="en-US"/>
              <a:t>The reference ET for Alfalfa (ET</a:t>
            </a:r>
            <a:r>
              <a:rPr lang="en-US" baseline="-25000"/>
              <a:t>r</a:t>
            </a:r>
            <a:r>
              <a:rPr lang="en-US"/>
              <a:t>) and grass (ET</a:t>
            </a:r>
            <a:r>
              <a:rPr lang="en-US" baseline="-25000"/>
              <a:t>o</a:t>
            </a:r>
            <a:r>
              <a:rPr lang="en-US"/>
              <a:t>) surfaces are available</a:t>
            </a:r>
            <a:endParaRPr/>
          </a:p>
          <a:p>
            <a:pPr marL="621683" lvl="1" indent="-255986" algn="l" rtl="0">
              <a:spcBef>
                <a:spcPts val="400"/>
              </a:spcBef>
              <a:spcAft>
                <a:spcPts val="0"/>
              </a:spcAft>
              <a:buClr>
                <a:schemeClr val="dk1"/>
              </a:buClr>
              <a:buSzPts val="2400"/>
              <a:buChar char="–"/>
            </a:pPr>
            <a:r>
              <a:rPr lang="en-US"/>
              <a:t>ET</a:t>
            </a:r>
            <a:r>
              <a:rPr lang="en-US" baseline="-25000"/>
              <a:t>r</a:t>
            </a:r>
            <a:r>
              <a:rPr lang="en-US"/>
              <a:t>F is the ratio of actual ET (ET</a:t>
            </a:r>
            <a:r>
              <a:rPr lang="en-US" baseline="-25000"/>
              <a:t>c</a:t>
            </a:r>
            <a:r>
              <a:rPr lang="en-US"/>
              <a:t>) to ET</a:t>
            </a:r>
            <a:r>
              <a:rPr lang="en-US" baseline="-25000"/>
              <a:t>r</a:t>
            </a:r>
            <a:r>
              <a:rPr lang="en-US"/>
              <a:t> </a:t>
            </a:r>
            <a:endParaRPr/>
          </a:p>
          <a:p>
            <a:pPr marL="621683" lvl="1" indent="-255986" algn="l" rtl="0">
              <a:spcBef>
                <a:spcPts val="400"/>
              </a:spcBef>
              <a:spcAft>
                <a:spcPts val="0"/>
              </a:spcAft>
              <a:buClr>
                <a:schemeClr val="dk1"/>
              </a:buClr>
              <a:buSzPts val="2400"/>
              <a:buChar char="–"/>
            </a:pPr>
            <a:r>
              <a:rPr lang="en-US"/>
              <a:t>ET</a:t>
            </a:r>
            <a:r>
              <a:rPr lang="en-US" baseline="-25000"/>
              <a:t>o</a:t>
            </a:r>
            <a:r>
              <a:rPr lang="en-US"/>
              <a:t>F is the ratio of ET</a:t>
            </a:r>
            <a:r>
              <a:rPr lang="en-US" baseline="-25000"/>
              <a:t>c</a:t>
            </a:r>
            <a:r>
              <a:rPr lang="en-US"/>
              <a:t> and ET</a:t>
            </a:r>
            <a:r>
              <a:rPr lang="en-US" baseline="-25000"/>
              <a:t>o</a:t>
            </a:r>
            <a:r>
              <a:rPr lang="en-US"/>
              <a:t> </a:t>
            </a:r>
            <a:endParaRPr/>
          </a:p>
        </p:txBody>
      </p:sp>
      <p:sp>
        <p:nvSpPr>
          <p:cNvPr id="129" name="Google Shape;129;p8"/>
          <p:cNvSpPr txBox="1">
            <a:spLocks noGrp="1"/>
          </p:cNvSpPr>
          <p:nvPr>
            <p:ph type="body" idx="2"/>
          </p:nvPr>
        </p:nvSpPr>
        <p:spPr>
          <a:xfrm>
            <a:off x="6140132" y="1130282"/>
            <a:ext cx="5806440" cy="5041918"/>
          </a:xfrm>
          <a:prstGeom prst="rect">
            <a:avLst/>
          </a:prstGeom>
          <a:noFill/>
          <a:ln>
            <a:noFill/>
          </a:ln>
        </p:spPr>
        <p:txBody>
          <a:bodyPr spcFirstLastPara="1" wrap="square" lIns="0" tIns="60925" rIns="121875" bIns="60925" anchor="t" anchorCtr="0">
            <a:normAutofit/>
          </a:bodyPr>
          <a:lstStyle/>
          <a:p>
            <a:pPr marL="365696" lvl="0" indent="-67018" algn="l" rtl="0">
              <a:spcBef>
                <a:spcPts val="0"/>
              </a:spcBef>
              <a:spcAft>
                <a:spcPts val="0"/>
              </a:spcAft>
              <a:buClr>
                <a:schemeClr val="dk1"/>
              </a:buClr>
              <a:buSzPts val="2400"/>
              <a:buNone/>
            </a:pPr>
            <a:endParaRPr/>
          </a:p>
        </p:txBody>
      </p:sp>
      <p:pic>
        <p:nvPicPr>
          <p:cNvPr id="130" name="Google Shape;130;p8" descr="../../../../../../Desktop/Screen%20Shot%202017-11-08%20at%2011."/>
          <p:cNvPicPr preferRelativeResize="0"/>
          <p:nvPr/>
        </p:nvPicPr>
        <p:blipFill rotWithShape="1">
          <a:blip r:embed="rId3">
            <a:alphaModFix/>
          </a:blip>
          <a:srcRect/>
          <a:stretch/>
        </p:blipFill>
        <p:spPr>
          <a:xfrm>
            <a:off x="6140131" y="1130282"/>
            <a:ext cx="2898648" cy="3459160"/>
          </a:xfrm>
          <a:prstGeom prst="rect">
            <a:avLst/>
          </a:prstGeom>
          <a:noFill/>
          <a:ln>
            <a:noFill/>
          </a:ln>
        </p:spPr>
      </p:pic>
      <p:pic>
        <p:nvPicPr>
          <p:cNvPr id="131" name="Google Shape;131;p8" descr="../../../../../../Desktop/Screen%20Shot%202017-11-08%20at%2011."/>
          <p:cNvPicPr preferRelativeResize="0"/>
          <p:nvPr/>
        </p:nvPicPr>
        <p:blipFill rotWithShape="1">
          <a:blip r:embed="rId4">
            <a:alphaModFix/>
          </a:blip>
          <a:srcRect b="10270"/>
          <a:stretch/>
        </p:blipFill>
        <p:spPr>
          <a:xfrm>
            <a:off x="9130219" y="1130282"/>
            <a:ext cx="2816353" cy="3459160"/>
          </a:xfrm>
          <a:prstGeom prst="rect">
            <a:avLst/>
          </a:prstGeom>
          <a:noFill/>
          <a:ln>
            <a:noFill/>
          </a:ln>
        </p:spPr>
      </p:pic>
      <p:sp>
        <p:nvSpPr>
          <p:cNvPr id="132" name="Google Shape;132;p8"/>
          <p:cNvSpPr/>
          <p:nvPr/>
        </p:nvSpPr>
        <p:spPr>
          <a:xfrm>
            <a:off x="7017955" y="4267200"/>
            <a:ext cx="1143000" cy="322242"/>
          </a:xfrm>
          <a:prstGeom prst="rect">
            <a:avLst/>
          </a:prstGeom>
          <a:noFill/>
          <a:ln w="38100" cap="flat" cmpd="sng">
            <a:solidFill>
              <a:srgbClr val="FF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Century Gothic"/>
              <a:ea typeface="Century Gothic"/>
              <a:cs typeface="Century Gothic"/>
              <a:sym typeface="Century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9"/>
          <p:cNvSpPr txBox="1">
            <a:spLocks noGrp="1"/>
          </p:cNvSpPr>
          <p:nvPr>
            <p:ph type="title"/>
          </p:nvPr>
        </p:nvSpPr>
        <p:spPr>
          <a:xfrm>
            <a:off x="242252" y="276992"/>
            <a:ext cx="11704320" cy="576299"/>
          </a:xfrm>
          <a:prstGeom prst="rect">
            <a:avLst/>
          </a:prstGeom>
          <a:noFill/>
          <a:ln>
            <a:noFill/>
          </a:ln>
        </p:spPr>
        <p:txBody>
          <a:bodyPr spcFirstLastPara="1" wrap="square" lIns="121875" tIns="60925" rIns="121875" bIns="60925" anchor="ctr" anchorCtr="0">
            <a:noAutofit/>
          </a:bodyPr>
          <a:lstStyle/>
          <a:p>
            <a:pPr marL="0" lvl="0" indent="0" algn="l" rtl="0">
              <a:spcBef>
                <a:spcPts val="0"/>
              </a:spcBef>
              <a:spcAft>
                <a:spcPts val="0"/>
              </a:spcAft>
              <a:buClr>
                <a:schemeClr val="dk1"/>
              </a:buClr>
              <a:buSzPts val="2800"/>
              <a:buFont typeface="Century Gothic"/>
              <a:buNone/>
            </a:pPr>
            <a:r>
              <a:rPr lang="en-US"/>
              <a:t>Select Landsat Images and Calculate METRIC ET</a:t>
            </a:r>
            <a:endParaRPr/>
          </a:p>
        </p:txBody>
      </p:sp>
      <p:sp>
        <p:nvSpPr>
          <p:cNvPr id="138" name="Google Shape;138;p9"/>
          <p:cNvSpPr txBox="1">
            <a:spLocks noGrp="1"/>
          </p:cNvSpPr>
          <p:nvPr>
            <p:ph type="body" idx="1"/>
          </p:nvPr>
        </p:nvSpPr>
        <p:spPr>
          <a:xfrm>
            <a:off x="242252" y="1130283"/>
            <a:ext cx="6918960" cy="5041917"/>
          </a:xfrm>
          <a:prstGeom prst="rect">
            <a:avLst/>
          </a:prstGeom>
          <a:noFill/>
          <a:ln>
            <a:noFill/>
          </a:ln>
        </p:spPr>
        <p:txBody>
          <a:bodyPr spcFirstLastPara="1" wrap="square" lIns="0" tIns="60925" rIns="121875" bIns="60925" anchor="t" anchorCtr="0">
            <a:normAutofit/>
          </a:bodyPr>
          <a:lstStyle/>
          <a:p>
            <a:pPr marL="603478" lvl="0" indent="-457200" algn="l" rtl="0">
              <a:spcBef>
                <a:spcPts val="0"/>
              </a:spcBef>
              <a:spcAft>
                <a:spcPts val="0"/>
              </a:spcAft>
              <a:buClr>
                <a:schemeClr val="dk1"/>
              </a:buClr>
              <a:buSzPts val="2400"/>
              <a:buFont typeface="Century Gothic"/>
              <a:buAutoNum type="arabicPeriod" startAt="6"/>
            </a:pPr>
            <a:r>
              <a:rPr lang="en-US"/>
              <a:t>Examine each image in the list one by one and write down the cloud cover for each</a:t>
            </a:r>
            <a:endParaRPr/>
          </a:p>
          <a:p>
            <a:pPr marL="859465" lvl="1" indent="-457200" algn="l" rtl="0">
              <a:spcBef>
                <a:spcPts val="400"/>
              </a:spcBef>
              <a:spcAft>
                <a:spcPts val="0"/>
              </a:spcAft>
              <a:buClr>
                <a:schemeClr val="dk1"/>
              </a:buClr>
              <a:buSzPts val="2400"/>
              <a:buChar char="–"/>
            </a:pPr>
            <a:r>
              <a:rPr lang="en-US" b="1"/>
              <a:t>Note: the browser back arrow may not work</a:t>
            </a:r>
            <a:r>
              <a:rPr lang="en-US"/>
              <a:t>. Click on the date and image window to go to the next image</a:t>
            </a:r>
            <a:endParaRPr/>
          </a:p>
          <a:p>
            <a:pPr marL="603478" lvl="0" indent="-457200" algn="l" rtl="0">
              <a:spcBef>
                <a:spcPts val="800"/>
              </a:spcBef>
              <a:spcAft>
                <a:spcPts val="0"/>
              </a:spcAft>
              <a:buClr>
                <a:schemeClr val="dk1"/>
              </a:buClr>
              <a:buSzPts val="2400"/>
              <a:buFont typeface="Century Gothic"/>
              <a:buAutoNum type="arabicPeriod" startAt="6"/>
            </a:pPr>
            <a:r>
              <a:rPr lang="en-US"/>
              <a:t>Select the images one by one and click on Actual ET (Default)</a:t>
            </a:r>
            <a:endParaRPr/>
          </a:p>
          <a:p>
            <a:pPr marL="859465" lvl="1" indent="-457200" algn="l" rtl="0">
              <a:spcBef>
                <a:spcPts val="400"/>
              </a:spcBef>
              <a:spcAft>
                <a:spcPts val="0"/>
              </a:spcAft>
              <a:buClr>
                <a:schemeClr val="dk1"/>
              </a:buClr>
              <a:buSzPts val="2400"/>
              <a:buChar char="–"/>
            </a:pPr>
            <a:r>
              <a:rPr lang="en-US"/>
              <a:t>You will get the ET map on the right</a:t>
            </a:r>
            <a:endParaRPr/>
          </a:p>
          <a:p>
            <a:pPr marL="859465" lvl="1" indent="-457200" algn="l" rtl="0">
              <a:spcBef>
                <a:spcPts val="400"/>
              </a:spcBef>
              <a:spcAft>
                <a:spcPts val="0"/>
              </a:spcAft>
              <a:buClr>
                <a:schemeClr val="dk1"/>
              </a:buClr>
              <a:buSzPts val="2400"/>
              <a:buChar char="–"/>
            </a:pPr>
            <a:r>
              <a:rPr lang="en-US"/>
              <a:t>Look at the color bar on the left below the parameter list. Zoom in on the ET map to examine it closely.</a:t>
            </a:r>
            <a:endParaRPr/>
          </a:p>
        </p:txBody>
      </p:sp>
      <p:pic>
        <p:nvPicPr>
          <p:cNvPr id="139" name="Google Shape;139;p9" descr="../../../../../../Desktop/Screen%20Shot%202017-11-08%20at%2011."/>
          <p:cNvPicPr preferRelativeResize="0"/>
          <p:nvPr/>
        </p:nvPicPr>
        <p:blipFill rotWithShape="1">
          <a:blip r:embed="rId3">
            <a:alphaModFix/>
          </a:blip>
          <a:srcRect/>
          <a:stretch/>
        </p:blipFill>
        <p:spPr>
          <a:xfrm>
            <a:off x="7946915" y="5257800"/>
            <a:ext cx="3365290" cy="602131"/>
          </a:xfrm>
          <a:prstGeom prst="rect">
            <a:avLst/>
          </a:prstGeom>
          <a:noFill/>
          <a:ln>
            <a:noFill/>
          </a:ln>
        </p:spPr>
      </p:pic>
      <p:pic>
        <p:nvPicPr>
          <p:cNvPr id="140" name="Google Shape;140;p9" descr="../../../../../../Desktop/Screen%20Shot%202017-11-08%20at%2011."/>
          <p:cNvPicPr preferRelativeResize="0">
            <a:picLocks noGrp="1"/>
          </p:cNvPicPr>
          <p:nvPr>
            <p:ph type="body" idx="2"/>
          </p:nvPr>
        </p:nvPicPr>
        <p:blipFill rotWithShape="1">
          <a:blip r:embed="rId4">
            <a:alphaModFix/>
          </a:blip>
          <a:srcRect/>
          <a:stretch/>
        </p:blipFill>
        <p:spPr>
          <a:xfrm>
            <a:off x="7415578" y="1149350"/>
            <a:ext cx="4427965" cy="3956050"/>
          </a:xfrm>
          <a:prstGeom prst="rect">
            <a:avLst/>
          </a:prstGeom>
          <a:noFill/>
          <a:ln>
            <a:noFill/>
          </a:ln>
        </p:spPr>
      </p:pic>
    </p:spTree>
  </p:cSld>
  <p:clrMapOvr>
    <a:masterClrMapping/>
  </p:clrMapOvr>
</p:sld>
</file>

<file path=ppt/theme/theme1.xml><?xml version="1.0" encoding="utf-8"?>
<a:theme xmlns:a="http://schemas.openxmlformats.org/drawingml/2006/main" name="ARSET">
  <a:themeElements>
    <a:clrScheme name="CBP">
      <a:dk1>
        <a:srgbClr val="000000"/>
      </a:dk1>
      <a:lt1>
        <a:srgbClr val="FFFFFF"/>
      </a:lt1>
      <a:dk2>
        <a:srgbClr val="44546A"/>
      </a:dk2>
      <a:lt2>
        <a:srgbClr val="E7E6E6"/>
      </a:lt2>
      <a:accent1>
        <a:srgbClr val="3E4168"/>
      </a:accent1>
      <a:accent2>
        <a:srgbClr val="964034"/>
      </a:accent2>
      <a:accent3>
        <a:srgbClr val="9298A8"/>
      </a:accent3>
      <a:accent4>
        <a:srgbClr val="E97845"/>
      </a:accent4>
      <a:accent5>
        <a:srgbClr val="379CC3"/>
      </a:accent5>
      <a:accent6>
        <a:srgbClr val="2E8651"/>
      </a:accent6>
      <a:hlink>
        <a:srgbClr val="379CC3"/>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1314</Words>
  <Application>Microsoft Office PowerPoint</Application>
  <PresentationFormat>Custom</PresentationFormat>
  <Paragraphs>104</Paragraphs>
  <Slides>20</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Calibri</vt:lpstr>
      <vt:lpstr>Arial</vt:lpstr>
      <vt:lpstr>Century Gothic</vt:lpstr>
      <vt:lpstr>ARSET</vt:lpstr>
      <vt:lpstr>Access Landsat-Based Evapotranspiration</vt:lpstr>
      <vt:lpstr>Objectives</vt:lpstr>
      <vt:lpstr>Outline</vt:lpstr>
      <vt:lpstr>Part 1: Select Landsat Images and Calculate METRIC ET</vt:lpstr>
      <vt:lpstr>Select Landsat Images and Calculate METRIC ET</vt:lpstr>
      <vt:lpstr>Select Landsat Images and Calculate METRIC ET</vt:lpstr>
      <vt:lpstr>Select Landsat Images and Calculate METRIC ET</vt:lpstr>
      <vt:lpstr>Select Landsat Images and Calculate METRIC ET</vt:lpstr>
      <vt:lpstr>Select Landsat Images and Calculate METRIC ET</vt:lpstr>
      <vt:lpstr>Select Landsat Images and Calculate METRIC ET</vt:lpstr>
      <vt:lpstr>Questions</vt:lpstr>
      <vt:lpstr>Part 2: QGIS Analysis of ET Data for February 2016 &amp; 2017</vt:lpstr>
      <vt:lpstr>QGIS Analysis of ET Data for February 2016 &amp; 2017</vt:lpstr>
      <vt:lpstr>QGIS Analysis of ET Data for February 2016 &amp; 2017</vt:lpstr>
      <vt:lpstr>QGIS Analysis of ET Data for February 2016 &amp; 2017</vt:lpstr>
      <vt:lpstr>QGIS Analysis of ET Data for February 2016 &amp; 2017</vt:lpstr>
      <vt:lpstr>QGIS Analysis of ET Data for February 2016 &amp; 2017</vt:lpstr>
      <vt:lpstr>QGIS Analysis of ET Data for February 2016 &amp; 2017</vt:lpstr>
      <vt:lpstr>QGIS Analysis of ET Data for February 2016 &amp; 2017</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 Landsat-Based Evapotranspiration</dc:title>
  <dc:creator>Elizabeth Hook</dc:creator>
  <cp:lastModifiedBy>Oddo, Perry C (GSFC-617.0)[SCIENCE SYSTEMS AND APPLICATIONS INC]</cp:lastModifiedBy>
  <cp:revision>1</cp:revision>
  <dcterms:created xsi:type="dcterms:W3CDTF">2016-01-25T16:50:10Z</dcterms:created>
  <dcterms:modified xsi:type="dcterms:W3CDTF">2022-10-26T19:27:10Z</dcterms:modified>
</cp:coreProperties>
</file>